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34"/>
  </p:notesMasterIdLst>
  <p:sldIdLst>
    <p:sldId id="283" r:id="rId2"/>
    <p:sldId id="284" r:id="rId3"/>
    <p:sldId id="274" r:id="rId4"/>
    <p:sldId id="275" r:id="rId5"/>
    <p:sldId id="276" r:id="rId6"/>
    <p:sldId id="277" r:id="rId7"/>
    <p:sldId id="286" r:id="rId8"/>
    <p:sldId id="278" r:id="rId9"/>
    <p:sldId id="279" r:id="rId10"/>
    <p:sldId id="280" r:id="rId11"/>
    <p:sldId id="281" r:id="rId12"/>
    <p:sldId id="282" r:id="rId13"/>
    <p:sldId id="287" r:id="rId14"/>
    <p:sldId id="256" r:id="rId15"/>
    <p:sldId id="257" r:id="rId16"/>
    <p:sldId id="258" r:id="rId17"/>
    <p:sldId id="260" r:id="rId18"/>
    <p:sldId id="259" r:id="rId19"/>
    <p:sldId id="261" r:id="rId20"/>
    <p:sldId id="262" r:id="rId21"/>
    <p:sldId id="265" r:id="rId22"/>
    <p:sldId id="263" r:id="rId23"/>
    <p:sldId id="264" r:id="rId24"/>
    <p:sldId id="267" r:id="rId25"/>
    <p:sldId id="266" r:id="rId26"/>
    <p:sldId id="268" r:id="rId27"/>
    <p:sldId id="269" r:id="rId28"/>
    <p:sldId id="270" r:id="rId29"/>
    <p:sldId id="272" r:id="rId30"/>
    <p:sldId id="271" r:id="rId31"/>
    <p:sldId id="273" r:id="rId32"/>
    <p:sldId id="285" r:id="rId3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E994D3A-A1AB-4962-A71F-90462162E84D}">
          <p14:sldIdLst>
            <p14:sldId id="283"/>
            <p14:sldId id="284"/>
            <p14:sldId id="274"/>
            <p14:sldId id="275"/>
            <p14:sldId id="276"/>
            <p14:sldId id="277"/>
            <p14:sldId id="286"/>
            <p14:sldId id="278"/>
            <p14:sldId id="279"/>
            <p14:sldId id="280"/>
            <p14:sldId id="281"/>
            <p14:sldId id="282"/>
            <p14:sldId id="287"/>
            <p14:sldId id="256"/>
            <p14:sldId id="257"/>
          </p14:sldIdLst>
        </p14:section>
        <p14:section name="Untitled Section" id="{89644B05-4668-4370-B261-713531780913}">
          <p14:sldIdLst>
            <p14:sldId id="258"/>
            <p14:sldId id="260"/>
            <p14:sldId id="259"/>
            <p14:sldId id="261"/>
            <p14:sldId id="262"/>
            <p14:sldId id="265"/>
            <p14:sldId id="263"/>
            <p14:sldId id="264"/>
            <p14:sldId id="267"/>
            <p14:sldId id="266"/>
            <p14:sldId id="268"/>
            <p14:sldId id="269"/>
            <p14:sldId id="270"/>
            <p14:sldId id="272"/>
            <p14:sldId id="271"/>
            <p14:sldId id="273"/>
            <p14:sldId id="285"/>
          </p14:sldIdLst>
        </p14:section>
      </p14:sectionLst>
    </p:ext>
    <p:ext uri="{EFAFB233-063F-42B5-8137-9DF3F51BA10A}">
      <p15:sldGuideLst xmlns:p15="http://schemas.microsoft.com/office/powerpoint/2012/main">
        <p15:guide id="1" orient="horz" pos="2183"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092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showGuides="1">
      <p:cViewPr varScale="1">
        <p:scale>
          <a:sx n="72" d="100"/>
          <a:sy n="72" d="100"/>
        </p:scale>
        <p:origin x="660" y="78"/>
      </p:cViewPr>
      <p:guideLst>
        <p:guide orient="horz" pos="2183"/>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CDDEAFB-EC4D-44B2-AE1C-2478CA62B488}" type="datetimeFigureOut">
              <a:rPr lang="fr-FR" smtClean="0"/>
              <a:t>14/06/2018</a:t>
            </a:fld>
            <a:endParaRPr lang="fr-F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A55FF00-DC41-4C78-9C80-678C3F0401B5}" type="slidenum">
              <a:rPr lang="fr-FR" smtClean="0"/>
              <a:t>‹#›</a:t>
            </a:fld>
            <a:endParaRPr lang="fr-FR"/>
          </a:p>
        </p:txBody>
      </p:sp>
    </p:spTree>
    <p:extLst>
      <p:ext uri="{BB962C8B-B14F-4D97-AF65-F5344CB8AC3E}">
        <p14:creationId xmlns:p14="http://schemas.microsoft.com/office/powerpoint/2010/main" val="18326573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E44511D-117A-4D6C-B954-9F82DF68EFAB}" type="datetime1">
              <a:rPr lang="en-US" smtClean="0"/>
              <a:t>6/14/2018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CEAD898-6E83-4201-80FE-A071E7DFBFAC}" type="datetime1">
              <a:rPr lang="en-US" smtClean="0"/>
              <a:t>6/14/2018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2308B298-A675-4918-9D29-01CA8909E270}" type="datetime1">
              <a:rPr lang="en-US" smtClean="0"/>
              <a:t>6/14/2018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81B36563-52A0-459D-B359-0D53C7D439E9}" type="datetime1">
              <a:rPr lang="en-US" smtClean="0"/>
              <a:t>6/14/2018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28E474D9-EAFC-4416-8873-ABD4B77CC331}" type="datetime1">
              <a:rPr lang="en-US" smtClean="0"/>
              <a:t>6/14/2018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C9EC6767-DD3C-4EBB-9740-F2DBA3442D54}" type="datetime1">
              <a:rPr lang="en-US" smtClean="0"/>
              <a:t>6/14/2018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A87B622-C1EB-4F2F-9C33-63017DC0FA2C}" type="datetime1">
              <a:rPr lang="en-US" smtClean="0"/>
              <a:t>6/14/2018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5D82308-242A-4B9F-99E2-07A3F8CFE3ED}" type="datetime1">
              <a:rPr lang="en-US" smtClean="0"/>
              <a:t>6/14/2018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ED9527D-26A9-47A1-AA7E-3A48CE926C7C}" type="datetime1">
              <a:rPr lang="en-US" smtClean="0"/>
              <a:t>6/14/2018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CFA9D8C-C6DE-4735-AEBB-C79EB37AF9D3}" type="datetime1">
              <a:rPr lang="en-US" smtClean="0"/>
              <a:t>6/14/2018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F54E264-B5F7-4F45-BAD9-AC7C7B724AB3}" type="datetime1">
              <a:rPr lang="en-US" smtClean="0"/>
              <a:t>6/14/2018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D82BC41-A411-44F9-9121-F1E275CF4FD3}" type="datetime1">
              <a:rPr lang="en-US" smtClean="0"/>
              <a:t>6/14/2018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9386796-3384-4B52-B289-D79E605751E6}" type="datetime1">
              <a:rPr lang="en-US" smtClean="0"/>
              <a:t>6/14/2018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8936AE5-80B8-4FC3-9431-1A49335A5F1D}" type="datetime1">
              <a:rPr lang="en-US" smtClean="0"/>
              <a:t>6/14/2018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07DE95A3-F1D5-4D9D-84AA-F03BD07F837D}" type="datetime1">
              <a:rPr lang="en-US" smtClean="0"/>
              <a:t>6/14/2018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62E9EE85-4450-4C7D-8835-F2A13D811CDD}" type="datetime1">
              <a:rPr lang="en-US" smtClean="0"/>
              <a:t>6/14/2018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F2096B83-7618-4E22-B871-5A06339F1D5F}" type="datetime1">
              <a:rPr lang="en-US" smtClean="0"/>
              <a:t>6/14/2018</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2" r:id="rId12"/>
    <p:sldLayoutId id="2147483663" r:id="rId13"/>
    <p:sldLayoutId id="2147483664" r:id="rId14"/>
    <p:sldLayoutId id="2147483658" r:id="rId15"/>
    <p:sldLayoutId id="2147483659" r:id="rId16"/>
  </p:sldLayoutIdLst>
  <p:hf hdr="0" ftr="0" dt="0"/>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Layout" Target="../slideLayouts/slideLayout2.xml"/><Relationship Id="rId4" Type="http://schemas.openxmlformats.org/officeDocument/2006/relationships/image" Target="../media/image14.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56B804-6ECF-47DE-B785-BB5D58178E9A}"/>
              </a:ext>
            </a:extLst>
          </p:cNvPr>
          <p:cNvSpPr>
            <a:spLocks noGrp="1"/>
          </p:cNvSpPr>
          <p:nvPr>
            <p:ph type="title"/>
          </p:nvPr>
        </p:nvSpPr>
        <p:spPr>
          <a:xfrm>
            <a:off x="2681977" y="2513329"/>
            <a:ext cx="7825271" cy="1571105"/>
          </a:xfrm>
        </p:spPr>
        <p:style>
          <a:lnRef idx="2">
            <a:schemeClr val="accent1"/>
          </a:lnRef>
          <a:fillRef idx="1">
            <a:schemeClr val="lt1"/>
          </a:fillRef>
          <a:effectRef idx="0">
            <a:schemeClr val="accent1"/>
          </a:effectRef>
          <a:fontRef idx="minor">
            <a:schemeClr val="dk1"/>
          </a:fontRef>
        </p:style>
        <p:txBody>
          <a:bodyPr>
            <a:normAutofit/>
          </a:bodyPr>
          <a:lstStyle/>
          <a:p>
            <a:pPr algn="ctr"/>
            <a:r>
              <a:rPr lang="fr-FR" sz="2400" dirty="0"/>
              <a:t>Conception, Modélisation, et Commande d’un manipulateur robotique pour positionner l’actionneur magnétique autour de la tête du patient</a:t>
            </a:r>
          </a:p>
        </p:txBody>
      </p:sp>
      <p:sp>
        <p:nvSpPr>
          <p:cNvPr id="3" name="Content Placeholder 2">
            <a:extLst>
              <a:ext uri="{FF2B5EF4-FFF2-40B4-BE49-F238E27FC236}">
                <a16:creationId xmlns:a16="http://schemas.microsoft.com/office/drawing/2014/main" id="{1B747284-67AD-460C-95C3-CD192F3983EC}"/>
              </a:ext>
            </a:extLst>
          </p:cNvPr>
          <p:cNvSpPr>
            <a:spLocks noGrp="1"/>
          </p:cNvSpPr>
          <p:nvPr>
            <p:ph idx="1"/>
          </p:nvPr>
        </p:nvSpPr>
        <p:spPr>
          <a:xfrm>
            <a:off x="2681978" y="5128967"/>
            <a:ext cx="3135727" cy="1152251"/>
          </a:xfrm>
        </p:spPr>
        <p:txBody>
          <a:bodyPr/>
          <a:lstStyle/>
          <a:p>
            <a:pPr marL="0" indent="0" algn="ctr">
              <a:buNone/>
            </a:pPr>
            <a:r>
              <a:rPr lang="fr-FR" dirty="0"/>
              <a:t>Présenté par:</a:t>
            </a:r>
          </a:p>
          <a:p>
            <a:pPr marL="0" indent="0" algn="ctr">
              <a:buNone/>
            </a:pPr>
            <a:r>
              <a:rPr lang="fr-FR" dirty="0"/>
              <a:t>Housseyne NADOUR</a:t>
            </a:r>
            <a:br>
              <a:rPr lang="fr-FR" dirty="0"/>
            </a:br>
            <a:endParaRPr lang="fr-FR" dirty="0"/>
          </a:p>
        </p:txBody>
      </p:sp>
      <p:sp>
        <p:nvSpPr>
          <p:cNvPr id="4" name="Slide Number Placeholder 3">
            <a:extLst>
              <a:ext uri="{FF2B5EF4-FFF2-40B4-BE49-F238E27FC236}">
                <a16:creationId xmlns:a16="http://schemas.microsoft.com/office/drawing/2014/main" id="{7DAE4F7F-4CF2-4273-9602-BF975E7A9A63}"/>
              </a:ext>
            </a:extLst>
          </p:cNvPr>
          <p:cNvSpPr>
            <a:spLocks noGrp="1"/>
          </p:cNvSpPr>
          <p:nvPr>
            <p:ph type="sldNum" sz="quarter" idx="12"/>
          </p:nvPr>
        </p:nvSpPr>
        <p:spPr/>
        <p:txBody>
          <a:bodyPr/>
          <a:lstStyle/>
          <a:p>
            <a:fld id="{D57F1E4F-1CFF-5643-939E-217C01CDF565}" type="slidenum">
              <a:rPr lang="en-US" smtClean="0"/>
              <a:pPr/>
              <a:t>1</a:t>
            </a:fld>
            <a:endParaRPr lang="en-US" dirty="0"/>
          </a:p>
        </p:txBody>
      </p:sp>
      <p:sp>
        <p:nvSpPr>
          <p:cNvPr id="6" name="Content Placeholder 2">
            <a:extLst>
              <a:ext uri="{FF2B5EF4-FFF2-40B4-BE49-F238E27FC236}">
                <a16:creationId xmlns:a16="http://schemas.microsoft.com/office/drawing/2014/main" id="{5977059A-AB5E-4414-896A-C0D92C1316C6}"/>
              </a:ext>
            </a:extLst>
          </p:cNvPr>
          <p:cNvSpPr txBox="1">
            <a:spLocks/>
          </p:cNvSpPr>
          <p:nvPr/>
        </p:nvSpPr>
        <p:spPr>
          <a:xfrm>
            <a:off x="7166114" y="5128967"/>
            <a:ext cx="3135727" cy="115225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lgn="ctr">
              <a:buFont typeface="Wingdings 3" charset="2"/>
              <a:buNone/>
            </a:pPr>
            <a:r>
              <a:rPr lang="fr-FR" dirty="0"/>
              <a:t>Sous direction de :</a:t>
            </a:r>
          </a:p>
          <a:p>
            <a:pPr marL="0" indent="0" algn="ctr">
              <a:buFont typeface="Wingdings 3" charset="2"/>
              <a:buNone/>
            </a:pPr>
            <a:r>
              <a:rPr lang="fr-FR" dirty="0"/>
              <a:t>Karim BELHARET </a:t>
            </a:r>
          </a:p>
        </p:txBody>
      </p:sp>
      <p:cxnSp>
        <p:nvCxnSpPr>
          <p:cNvPr id="8" name="Straight Connector 7">
            <a:extLst>
              <a:ext uri="{FF2B5EF4-FFF2-40B4-BE49-F238E27FC236}">
                <a16:creationId xmlns:a16="http://schemas.microsoft.com/office/drawing/2014/main" id="{A56457B5-E96F-45E7-9E88-297B818F6AB8}"/>
              </a:ext>
            </a:extLst>
          </p:cNvPr>
          <p:cNvCxnSpPr>
            <a:cxnSpLocks/>
          </p:cNvCxnSpPr>
          <p:nvPr/>
        </p:nvCxnSpPr>
        <p:spPr>
          <a:xfrm>
            <a:off x="2681978" y="4956313"/>
            <a:ext cx="778392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CFB4448-00E0-47C4-BE9D-455E9B96C8C1}"/>
              </a:ext>
            </a:extLst>
          </p:cNvPr>
          <p:cNvCxnSpPr>
            <a:cxnSpLocks/>
          </p:cNvCxnSpPr>
          <p:nvPr/>
        </p:nvCxnSpPr>
        <p:spPr>
          <a:xfrm>
            <a:off x="2723321" y="6287844"/>
            <a:ext cx="7783927" cy="0"/>
          </a:xfrm>
          <a:prstGeom prst="line">
            <a:avLst/>
          </a:prstGeom>
        </p:spPr>
        <p:style>
          <a:lnRef idx="1">
            <a:schemeClr val="accent1"/>
          </a:lnRef>
          <a:fillRef idx="0">
            <a:schemeClr val="accent1"/>
          </a:fillRef>
          <a:effectRef idx="0">
            <a:schemeClr val="accent1"/>
          </a:effectRef>
          <a:fontRef idx="minor">
            <a:schemeClr val="tx1"/>
          </a:fontRef>
        </p:style>
      </p:cxnSp>
      <p:pic>
        <p:nvPicPr>
          <p:cNvPr id="1026" name="Picture 2" descr="Image result for ecole centrale de nantes">
            <a:extLst>
              <a:ext uri="{FF2B5EF4-FFF2-40B4-BE49-F238E27FC236}">
                <a16:creationId xmlns:a16="http://schemas.microsoft.com/office/drawing/2014/main" id="{691F7889-BD1B-4451-936C-3D5A742366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23321" y="325540"/>
            <a:ext cx="2557898" cy="1289607"/>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descr="A close up of a logo&#10;&#10;Description generated with very high confidence">
            <a:extLst>
              <a:ext uri="{FF2B5EF4-FFF2-40B4-BE49-F238E27FC236}">
                <a16:creationId xmlns:a16="http://schemas.microsoft.com/office/drawing/2014/main" id="{35B54475-2E5B-4A0F-ACB5-97795BE13AA9}"/>
              </a:ext>
            </a:extLst>
          </p:cNvPr>
          <p:cNvPicPr>
            <a:picLocks noChangeAspect="1"/>
          </p:cNvPicPr>
          <p:nvPr/>
        </p:nvPicPr>
        <p:blipFill>
          <a:blip r:embed="rId3"/>
          <a:stretch>
            <a:fillRect/>
          </a:stretch>
        </p:blipFill>
        <p:spPr>
          <a:xfrm>
            <a:off x="7908007" y="325540"/>
            <a:ext cx="2557898" cy="1624202"/>
          </a:xfrm>
          <a:prstGeom prst="rect">
            <a:avLst/>
          </a:prstGeom>
        </p:spPr>
      </p:pic>
    </p:spTree>
    <p:extLst>
      <p:ext uri="{BB962C8B-B14F-4D97-AF65-F5344CB8AC3E}">
        <p14:creationId xmlns:p14="http://schemas.microsoft.com/office/powerpoint/2010/main" val="29808076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2DBD0C-9A18-427E-AA65-1ACDEC35536E}"/>
              </a:ext>
            </a:extLst>
          </p:cNvPr>
          <p:cNvSpPr>
            <a:spLocks noGrp="1"/>
          </p:cNvSpPr>
          <p:nvPr>
            <p:ph type="title"/>
          </p:nvPr>
        </p:nvSpPr>
        <p:spPr>
          <a:xfrm>
            <a:off x="730474" y="1497496"/>
            <a:ext cx="4618016" cy="2183121"/>
          </a:xfrm>
        </p:spPr>
        <p:txBody>
          <a:bodyPr vert="horz" lIns="91440" tIns="45720" rIns="91440" bIns="45720" rtlCol="0" anchor="b">
            <a:normAutofit fontScale="90000"/>
          </a:bodyPr>
          <a:lstStyle/>
          <a:p>
            <a:r>
              <a:rPr lang="en-US" sz="4000" dirty="0">
                <a:solidFill>
                  <a:schemeClr val="tx1"/>
                </a:solidFill>
              </a:rPr>
              <a:t>Solution propose: Structure </a:t>
            </a:r>
            <a:r>
              <a:rPr lang="en-US" sz="4000" dirty="0">
                <a:solidFill>
                  <a:srgbClr val="002060"/>
                </a:solidFill>
              </a:rPr>
              <a:t>Delta</a:t>
            </a:r>
            <a:r>
              <a:rPr lang="en-US" sz="4000" dirty="0">
                <a:solidFill>
                  <a:schemeClr val="tx1"/>
                </a:solidFill>
              </a:rPr>
              <a:t> </a:t>
            </a:r>
            <a:r>
              <a:rPr lang="en-US" sz="4000" dirty="0" err="1">
                <a:solidFill>
                  <a:schemeClr val="tx1"/>
                </a:solidFill>
              </a:rPr>
              <a:t>portée</a:t>
            </a:r>
            <a:r>
              <a:rPr lang="en-US" sz="4000" dirty="0">
                <a:solidFill>
                  <a:schemeClr val="tx1"/>
                </a:solidFill>
              </a:rPr>
              <a:t> sur la </a:t>
            </a:r>
            <a:r>
              <a:rPr lang="en-US" sz="4000" dirty="0" err="1">
                <a:solidFill>
                  <a:schemeClr val="tx1"/>
                </a:solidFill>
              </a:rPr>
              <a:t>partie</a:t>
            </a:r>
            <a:r>
              <a:rPr lang="en-US" sz="4000" dirty="0">
                <a:solidFill>
                  <a:schemeClr val="tx1"/>
                </a:solidFill>
              </a:rPr>
              <a:t> </a:t>
            </a:r>
            <a:r>
              <a:rPr lang="en-US" sz="4000" dirty="0" err="1">
                <a:solidFill>
                  <a:schemeClr val="tx1"/>
                </a:solidFill>
              </a:rPr>
              <a:t>sérial</a:t>
            </a:r>
            <a:r>
              <a:rPr lang="en-US" sz="4000" dirty="0">
                <a:solidFill>
                  <a:schemeClr val="tx1"/>
                </a:solidFill>
              </a:rPr>
              <a:t> </a:t>
            </a:r>
          </a:p>
        </p:txBody>
      </p:sp>
      <p:sp>
        <p:nvSpPr>
          <p:cNvPr id="4" name="Slide Number Placeholder 3">
            <a:extLst>
              <a:ext uri="{FF2B5EF4-FFF2-40B4-BE49-F238E27FC236}">
                <a16:creationId xmlns:a16="http://schemas.microsoft.com/office/drawing/2014/main" id="{52BBCB68-3DB6-4419-B207-64F59A6857F0}"/>
              </a:ext>
            </a:extLst>
          </p:cNvPr>
          <p:cNvSpPr>
            <a:spLocks noGrp="1"/>
          </p:cNvSpPr>
          <p:nvPr>
            <p:ph type="sldNum" sz="quarter" idx="12"/>
          </p:nvPr>
        </p:nvSpPr>
        <p:spPr>
          <a:xfrm>
            <a:off x="4242486" y="5202719"/>
            <a:ext cx="650510" cy="517624"/>
          </a:xfrm>
        </p:spPr>
        <p:txBody>
          <a:bodyPr vert="horz" lIns="91440" tIns="45720" rIns="91440" bIns="45720" rtlCol="0" anchor="ctr">
            <a:normAutofit/>
          </a:bodyPr>
          <a:lstStyle/>
          <a:p>
            <a:pPr defTabSz="914400">
              <a:spcAft>
                <a:spcPts val="600"/>
              </a:spcAft>
            </a:pPr>
            <a:fld id="{D57F1E4F-1CFF-5643-939E-217C01CDF565}" type="slidenum">
              <a:rPr lang="en-US" smtClean="0"/>
              <a:pPr defTabSz="914400">
                <a:spcAft>
                  <a:spcPts val="600"/>
                </a:spcAft>
              </a:pPr>
              <a:t>10</a:t>
            </a:fld>
            <a:endParaRPr lang="en-US"/>
          </a:p>
        </p:txBody>
      </p:sp>
      <p:pic>
        <p:nvPicPr>
          <p:cNvPr id="7" name="Picture 6">
            <a:extLst>
              <a:ext uri="{FF2B5EF4-FFF2-40B4-BE49-F238E27FC236}">
                <a16:creationId xmlns:a16="http://schemas.microsoft.com/office/drawing/2014/main" id="{81888D79-7569-4499-9637-9BA5B4683AE7}"/>
              </a:ext>
            </a:extLst>
          </p:cNvPr>
          <p:cNvPicPr>
            <a:picLocks noChangeAspect="1"/>
          </p:cNvPicPr>
          <p:nvPr/>
        </p:nvPicPr>
        <p:blipFill rotWithShape="1">
          <a:blip r:embed="rId2"/>
          <a:srcRect l="9091" t="1174" r="1" b="8607"/>
          <a:stretch/>
        </p:blipFill>
        <p:spPr>
          <a:xfrm>
            <a:off x="6096000" y="346848"/>
            <a:ext cx="6056783" cy="5499985"/>
          </a:xfrm>
          <a:prstGeom prst="rect">
            <a:avLst/>
          </a:prstGeom>
        </p:spPr>
      </p:pic>
      <p:sp>
        <p:nvSpPr>
          <p:cNvPr id="8" name="Rectangle 7">
            <a:extLst>
              <a:ext uri="{FF2B5EF4-FFF2-40B4-BE49-F238E27FC236}">
                <a16:creationId xmlns:a16="http://schemas.microsoft.com/office/drawing/2014/main" id="{E1E8DF52-CF14-466B-A99E-C251DEF8C4AE}"/>
              </a:ext>
            </a:extLst>
          </p:cNvPr>
          <p:cNvSpPr/>
          <p:nvPr/>
        </p:nvSpPr>
        <p:spPr>
          <a:xfrm>
            <a:off x="659549" y="4714173"/>
            <a:ext cx="6096000" cy="646331"/>
          </a:xfrm>
          <a:prstGeom prst="rect">
            <a:avLst/>
          </a:prstGeom>
        </p:spPr>
        <p:txBody>
          <a:bodyPr>
            <a:spAutoFit/>
          </a:bodyPr>
          <a:lstStyle/>
          <a:p>
            <a:r>
              <a:rPr lang="fr-FR" dirty="0">
                <a:sym typeface="Wingdings" panose="05000000000000000000" pitchFamily="2" charset="2"/>
              </a:rPr>
              <a:t> </a:t>
            </a:r>
            <a:r>
              <a:rPr lang="fr-FR" dirty="0"/>
              <a:t>Structure Hybride (translation rotation)</a:t>
            </a:r>
            <a:br>
              <a:rPr lang="fr-FR" dirty="0"/>
            </a:br>
            <a:endParaRPr lang="fr-FR" dirty="0"/>
          </a:p>
        </p:txBody>
      </p:sp>
      <p:sp>
        <p:nvSpPr>
          <p:cNvPr id="9" name="Arrow: Right 8">
            <a:extLst>
              <a:ext uri="{FF2B5EF4-FFF2-40B4-BE49-F238E27FC236}">
                <a16:creationId xmlns:a16="http://schemas.microsoft.com/office/drawing/2014/main" id="{18C83228-89ED-4149-BF85-9BBBD785BFA0}"/>
              </a:ext>
            </a:extLst>
          </p:cNvPr>
          <p:cNvSpPr/>
          <p:nvPr/>
        </p:nvSpPr>
        <p:spPr>
          <a:xfrm>
            <a:off x="3136464" y="5618233"/>
            <a:ext cx="987171" cy="457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Rectangle 9">
            <a:extLst>
              <a:ext uri="{FF2B5EF4-FFF2-40B4-BE49-F238E27FC236}">
                <a16:creationId xmlns:a16="http://schemas.microsoft.com/office/drawing/2014/main" id="{BAC0F54E-DACD-469C-84C7-3FA24CA5EA8A}"/>
              </a:ext>
            </a:extLst>
          </p:cNvPr>
          <p:cNvSpPr/>
          <p:nvPr/>
        </p:nvSpPr>
        <p:spPr>
          <a:xfrm>
            <a:off x="1159558" y="5300355"/>
            <a:ext cx="1879924" cy="109295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Serial</a:t>
            </a:r>
            <a:br>
              <a:rPr lang="fr-FR" dirty="0"/>
            </a:br>
            <a:r>
              <a:rPr lang="fr-FR" dirty="0"/>
              <a:t>(mouvements </a:t>
            </a:r>
            <a:r>
              <a:rPr lang="fr-FR" b="1" dirty="0"/>
              <a:t>Rotatives</a:t>
            </a:r>
            <a:r>
              <a:rPr lang="fr-FR" dirty="0"/>
              <a:t>)</a:t>
            </a:r>
          </a:p>
        </p:txBody>
      </p:sp>
      <p:sp>
        <p:nvSpPr>
          <p:cNvPr id="11" name="Rectangle 10">
            <a:extLst>
              <a:ext uri="{FF2B5EF4-FFF2-40B4-BE49-F238E27FC236}">
                <a16:creationId xmlns:a16="http://schemas.microsoft.com/office/drawing/2014/main" id="{108A56BA-914D-472F-A24E-C30407121DB3}"/>
              </a:ext>
            </a:extLst>
          </p:cNvPr>
          <p:cNvSpPr/>
          <p:nvPr/>
        </p:nvSpPr>
        <p:spPr>
          <a:xfrm>
            <a:off x="4216076" y="5300355"/>
            <a:ext cx="1879924" cy="10929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a:t>
            </a:r>
            <a:r>
              <a:rPr lang="fr-FR" b="1" dirty="0">
                <a:solidFill>
                  <a:srgbClr val="002060"/>
                </a:solidFill>
              </a:rPr>
              <a:t>Parallèle</a:t>
            </a:r>
            <a:br>
              <a:rPr lang="fr-FR" dirty="0"/>
            </a:br>
            <a:r>
              <a:rPr lang="fr-FR" dirty="0"/>
              <a:t>(mouvements </a:t>
            </a:r>
            <a:r>
              <a:rPr lang="fr-FR" b="1" dirty="0"/>
              <a:t>Translatives</a:t>
            </a:r>
            <a:r>
              <a:rPr lang="fr-FR" dirty="0"/>
              <a:t>)</a:t>
            </a:r>
          </a:p>
        </p:txBody>
      </p:sp>
      <p:sp>
        <p:nvSpPr>
          <p:cNvPr id="12" name="Slide Number Placeholder 3">
            <a:extLst>
              <a:ext uri="{FF2B5EF4-FFF2-40B4-BE49-F238E27FC236}">
                <a16:creationId xmlns:a16="http://schemas.microsoft.com/office/drawing/2014/main" id="{3C0DD82B-DAE2-4676-A196-6B7A03D9801A}"/>
              </a:ext>
            </a:extLst>
          </p:cNvPr>
          <p:cNvSpPr txBox="1">
            <a:spLocks/>
          </p:cNvSpPr>
          <p:nvPr/>
        </p:nvSpPr>
        <p:spPr bwMode="gray">
          <a:xfrm>
            <a:off x="531812" y="787782"/>
            <a:ext cx="779767" cy="365125"/>
          </a:xfrm>
          <a:prstGeom prst="rect">
            <a:avLst/>
          </a:prstGeom>
        </p:spPr>
        <p:txBody>
          <a:bodyPr vert="horz" lIns="91440" tIns="45720" rIns="91440" bIns="45720" rtlCol="0" anchor="ctr"/>
          <a:lstStyle>
            <a:defPPr>
              <a:defRPr lang="en-US"/>
            </a:defPPr>
            <a:lvl1pPr marL="0" algn="r" defTabSz="457200" rtl="0" eaLnBrk="1" latinLnBrk="0" hangingPunct="1">
              <a:defRPr sz="2000" kern="1200">
                <a:solidFill>
                  <a:srgbClr val="FE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D57F1E4F-1CFF-5643-939E-217C01CDF565}" type="slidenum">
              <a:rPr lang="en-US" smtClean="0"/>
              <a:pPr/>
              <a:t>10</a:t>
            </a:fld>
            <a:endParaRPr lang="en-US" dirty="0"/>
          </a:p>
        </p:txBody>
      </p:sp>
    </p:spTree>
    <p:extLst>
      <p:ext uri="{BB962C8B-B14F-4D97-AF65-F5344CB8AC3E}">
        <p14:creationId xmlns:p14="http://schemas.microsoft.com/office/powerpoint/2010/main" val="11193675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135380-C20B-44DA-94A1-9A7F427F223F}"/>
              </a:ext>
            </a:extLst>
          </p:cNvPr>
          <p:cNvSpPr>
            <a:spLocks noGrp="1"/>
          </p:cNvSpPr>
          <p:nvPr>
            <p:ph type="title"/>
          </p:nvPr>
        </p:nvSpPr>
        <p:spPr/>
        <p:txBody>
          <a:bodyPr/>
          <a:lstStyle/>
          <a:p>
            <a:pPr algn="ctr"/>
            <a:r>
              <a:rPr lang="fr-FR" dirty="0"/>
              <a:t>Autre perspectives</a:t>
            </a:r>
          </a:p>
        </p:txBody>
      </p:sp>
      <p:sp>
        <p:nvSpPr>
          <p:cNvPr id="3" name="Content Placeholder 2">
            <a:extLst>
              <a:ext uri="{FF2B5EF4-FFF2-40B4-BE49-F238E27FC236}">
                <a16:creationId xmlns:a16="http://schemas.microsoft.com/office/drawing/2014/main" id="{D619AE58-B950-4334-B0D7-D869518365BD}"/>
              </a:ext>
            </a:extLst>
          </p:cNvPr>
          <p:cNvSpPr>
            <a:spLocks noGrp="1"/>
          </p:cNvSpPr>
          <p:nvPr>
            <p:ph idx="1"/>
          </p:nvPr>
        </p:nvSpPr>
        <p:spPr/>
        <p:txBody>
          <a:bodyPr/>
          <a:lstStyle/>
          <a:p>
            <a:endParaRPr lang="fr-FR" dirty="0"/>
          </a:p>
        </p:txBody>
      </p:sp>
      <p:sp>
        <p:nvSpPr>
          <p:cNvPr id="4" name="Slide Number Placeholder 3">
            <a:extLst>
              <a:ext uri="{FF2B5EF4-FFF2-40B4-BE49-F238E27FC236}">
                <a16:creationId xmlns:a16="http://schemas.microsoft.com/office/drawing/2014/main" id="{1D64C3D5-05E7-45A3-9450-339D66630D71}"/>
              </a:ext>
            </a:extLst>
          </p:cNvPr>
          <p:cNvSpPr>
            <a:spLocks noGrp="1"/>
          </p:cNvSpPr>
          <p:nvPr>
            <p:ph type="sldNum" sz="quarter" idx="12"/>
          </p:nvPr>
        </p:nvSpPr>
        <p:spPr/>
        <p:txBody>
          <a:bodyPr/>
          <a:lstStyle/>
          <a:p>
            <a:fld id="{D57F1E4F-1CFF-5643-939E-217C01CDF565}" type="slidenum">
              <a:rPr lang="en-US" smtClean="0"/>
              <a:pPr/>
              <a:t>11</a:t>
            </a:fld>
            <a:endParaRPr lang="en-US" dirty="0"/>
          </a:p>
        </p:txBody>
      </p:sp>
      <p:pic>
        <p:nvPicPr>
          <p:cNvPr id="5" name="Picture 4">
            <a:extLst>
              <a:ext uri="{FF2B5EF4-FFF2-40B4-BE49-F238E27FC236}">
                <a16:creationId xmlns:a16="http://schemas.microsoft.com/office/drawing/2014/main" id="{32343BB9-519C-4A9D-9C52-B3BE88E81B43}"/>
              </a:ext>
            </a:extLst>
          </p:cNvPr>
          <p:cNvPicPr>
            <a:picLocks noChangeAspect="1"/>
          </p:cNvPicPr>
          <p:nvPr/>
        </p:nvPicPr>
        <p:blipFill>
          <a:blip r:embed="rId2"/>
          <a:stretch>
            <a:fillRect/>
          </a:stretch>
        </p:blipFill>
        <p:spPr>
          <a:xfrm>
            <a:off x="7937249" y="1669736"/>
            <a:ext cx="3314700" cy="4333875"/>
          </a:xfrm>
          <a:prstGeom prst="rect">
            <a:avLst/>
          </a:prstGeom>
        </p:spPr>
      </p:pic>
      <p:pic>
        <p:nvPicPr>
          <p:cNvPr id="6" name="Picture 5">
            <a:extLst>
              <a:ext uri="{FF2B5EF4-FFF2-40B4-BE49-F238E27FC236}">
                <a16:creationId xmlns:a16="http://schemas.microsoft.com/office/drawing/2014/main" id="{8FD0221C-A184-478A-B44D-C25034071946}"/>
              </a:ext>
            </a:extLst>
          </p:cNvPr>
          <p:cNvPicPr>
            <a:picLocks noChangeAspect="1"/>
          </p:cNvPicPr>
          <p:nvPr/>
        </p:nvPicPr>
        <p:blipFill>
          <a:blip r:embed="rId3"/>
          <a:stretch>
            <a:fillRect/>
          </a:stretch>
        </p:blipFill>
        <p:spPr>
          <a:xfrm>
            <a:off x="2136524" y="1669736"/>
            <a:ext cx="5800725" cy="4705350"/>
          </a:xfrm>
          <a:prstGeom prst="rect">
            <a:avLst/>
          </a:prstGeom>
        </p:spPr>
      </p:pic>
    </p:spTree>
    <p:extLst>
      <p:ext uri="{BB962C8B-B14F-4D97-AF65-F5344CB8AC3E}">
        <p14:creationId xmlns:p14="http://schemas.microsoft.com/office/powerpoint/2010/main" val="42452182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D8AD7A-2F9B-4310-8B41-512F84448CAF}"/>
              </a:ext>
            </a:extLst>
          </p:cNvPr>
          <p:cNvSpPr>
            <a:spLocks noGrp="1"/>
          </p:cNvSpPr>
          <p:nvPr>
            <p:ph type="title"/>
          </p:nvPr>
        </p:nvSpPr>
        <p:spPr/>
        <p:txBody>
          <a:bodyPr/>
          <a:lstStyle/>
          <a:p>
            <a:pPr algn="ctr"/>
            <a:r>
              <a:rPr lang="fr-FR" dirty="0"/>
              <a:t>Avantage</a:t>
            </a:r>
          </a:p>
        </p:txBody>
      </p:sp>
      <p:sp>
        <p:nvSpPr>
          <p:cNvPr id="3" name="Content Placeholder 2">
            <a:extLst>
              <a:ext uri="{FF2B5EF4-FFF2-40B4-BE49-F238E27FC236}">
                <a16:creationId xmlns:a16="http://schemas.microsoft.com/office/drawing/2014/main" id="{FE9EE612-ECE9-4A21-8A85-0BE92C2C9DAC}"/>
              </a:ext>
            </a:extLst>
          </p:cNvPr>
          <p:cNvSpPr>
            <a:spLocks noGrp="1"/>
          </p:cNvSpPr>
          <p:nvPr>
            <p:ph idx="1"/>
          </p:nvPr>
        </p:nvSpPr>
        <p:spPr/>
        <p:txBody>
          <a:bodyPr/>
          <a:lstStyle/>
          <a:p>
            <a:r>
              <a:rPr lang="fr-FR" dirty="0"/>
              <a:t>Le couple est partagé sur les moteurs:</a:t>
            </a:r>
            <a:br>
              <a:rPr lang="fr-FR" dirty="0"/>
            </a:br>
            <a:r>
              <a:rPr lang="fr-FR" dirty="0">
                <a:sym typeface="Wingdings" panose="05000000000000000000" pitchFamily="2" charset="2"/>
              </a:rPr>
              <a:t> la rigidité du la structure</a:t>
            </a:r>
            <a:br>
              <a:rPr lang="fr-FR" dirty="0">
                <a:sym typeface="Wingdings" panose="05000000000000000000" pitchFamily="2" charset="2"/>
              </a:rPr>
            </a:br>
            <a:r>
              <a:rPr lang="fr-FR" dirty="0">
                <a:sym typeface="Wingdings" panose="05000000000000000000" pitchFamily="2" charset="2"/>
              </a:rPr>
              <a:t> la précision est élevée</a:t>
            </a:r>
            <a:br>
              <a:rPr lang="fr-FR" dirty="0">
                <a:sym typeface="Wingdings" panose="05000000000000000000" pitchFamily="2" charset="2"/>
              </a:rPr>
            </a:br>
            <a:r>
              <a:rPr lang="fr-FR" dirty="0">
                <a:sym typeface="Wingdings" panose="05000000000000000000" pitchFamily="2" charset="2"/>
              </a:rPr>
              <a:t> moteurs réduits</a:t>
            </a:r>
            <a:endParaRPr lang="fr-FR" dirty="0"/>
          </a:p>
          <a:p>
            <a:r>
              <a:rPr lang="fr-FR" dirty="0"/>
              <a:t>deux segments pour chaque chaine cinématique pour transférer le mouvement vers le terminal, au lieu de trois (il faut 3 segments pour la structure sérial)</a:t>
            </a:r>
            <a:br>
              <a:rPr lang="fr-FR" dirty="0"/>
            </a:br>
            <a:br>
              <a:rPr lang="fr-FR" dirty="0"/>
            </a:br>
            <a:endParaRPr lang="fr-FR" dirty="0"/>
          </a:p>
        </p:txBody>
      </p:sp>
      <p:sp>
        <p:nvSpPr>
          <p:cNvPr id="4" name="Slide Number Placeholder 3">
            <a:extLst>
              <a:ext uri="{FF2B5EF4-FFF2-40B4-BE49-F238E27FC236}">
                <a16:creationId xmlns:a16="http://schemas.microsoft.com/office/drawing/2014/main" id="{D3FA0B90-7D76-4118-B7AF-C32A96302A6D}"/>
              </a:ext>
            </a:extLst>
          </p:cNvPr>
          <p:cNvSpPr>
            <a:spLocks noGrp="1"/>
          </p:cNvSpPr>
          <p:nvPr>
            <p:ph type="sldNum" sz="quarter" idx="12"/>
          </p:nvPr>
        </p:nvSpPr>
        <p:spPr/>
        <p:txBody>
          <a:bodyPr/>
          <a:lstStyle/>
          <a:p>
            <a:fld id="{D57F1E4F-1CFF-5643-939E-217C01CDF565}" type="slidenum">
              <a:rPr lang="en-US" smtClean="0"/>
              <a:pPr/>
              <a:t>12</a:t>
            </a:fld>
            <a:endParaRPr lang="en-US" dirty="0"/>
          </a:p>
        </p:txBody>
      </p:sp>
      <p:sp>
        <p:nvSpPr>
          <p:cNvPr id="5" name="Arrow: Right 4">
            <a:extLst>
              <a:ext uri="{FF2B5EF4-FFF2-40B4-BE49-F238E27FC236}">
                <a16:creationId xmlns:a16="http://schemas.microsoft.com/office/drawing/2014/main" id="{4C0359A4-E817-4494-9920-A007D5C8EF68}"/>
              </a:ext>
            </a:extLst>
          </p:cNvPr>
          <p:cNvSpPr/>
          <p:nvPr/>
        </p:nvSpPr>
        <p:spPr>
          <a:xfrm>
            <a:off x="3922294" y="4528179"/>
            <a:ext cx="1443789" cy="91009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Rectangle 5">
            <a:extLst>
              <a:ext uri="{FF2B5EF4-FFF2-40B4-BE49-F238E27FC236}">
                <a16:creationId xmlns:a16="http://schemas.microsoft.com/office/drawing/2014/main" id="{20155163-7D16-4251-84CB-F4626B7785AC}"/>
              </a:ext>
            </a:extLst>
          </p:cNvPr>
          <p:cNvSpPr/>
          <p:nvPr/>
        </p:nvSpPr>
        <p:spPr>
          <a:xfrm>
            <a:off x="5474368" y="4174958"/>
            <a:ext cx="4259179" cy="14919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b="1" dirty="0">
                <a:solidFill>
                  <a:srgbClr val="FFC000"/>
                </a:solidFill>
              </a:rPr>
              <a:t>Manipulateur de 5 DDL réduit, rigide, et précis</a:t>
            </a:r>
          </a:p>
        </p:txBody>
      </p:sp>
    </p:spTree>
    <p:extLst>
      <p:ext uri="{BB962C8B-B14F-4D97-AF65-F5344CB8AC3E}">
        <p14:creationId xmlns:p14="http://schemas.microsoft.com/office/powerpoint/2010/main" val="3695339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A0321E-714E-4ABA-A888-C8FF08A82F2E}"/>
              </a:ext>
            </a:extLst>
          </p:cNvPr>
          <p:cNvSpPr>
            <a:spLocks noGrp="1"/>
          </p:cNvSpPr>
          <p:nvPr>
            <p:ph type="title"/>
          </p:nvPr>
        </p:nvSpPr>
        <p:spPr>
          <a:xfrm>
            <a:off x="1640156" y="248064"/>
            <a:ext cx="8911687" cy="1280890"/>
          </a:xfrm>
        </p:spPr>
        <p:txBody>
          <a:bodyPr/>
          <a:lstStyle/>
          <a:p>
            <a:r>
              <a:rPr lang="en-GB" dirty="0"/>
              <a:t>Impression 3D</a:t>
            </a:r>
            <a:endParaRPr lang="fr-FR" dirty="0"/>
          </a:p>
        </p:txBody>
      </p:sp>
      <p:pic>
        <p:nvPicPr>
          <p:cNvPr id="6" name="Content Placeholder 5">
            <a:extLst>
              <a:ext uri="{FF2B5EF4-FFF2-40B4-BE49-F238E27FC236}">
                <a16:creationId xmlns:a16="http://schemas.microsoft.com/office/drawing/2014/main" id="{F7A9F6A6-F169-46B6-A811-03C4ED98FE25}"/>
              </a:ext>
            </a:extLst>
          </p:cNvPr>
          <p:cNvPicPr>
            <a:picLocks noGrp="1" noChangeAspect="1"/>
          </p:cNvPicPr>
          <p:nvPr>
            <p:ph idx="1"/>
          </p:nvPr>
        </p:nvPicPr>
        <p:blipFill rotWithShape="1">
          <a:blip r:embed="rId2"/>
          <a:srcRect l="42032" r="28260"/>
          <a:stretch/>
        </p:blipFill>
        <p:spPr>
          <a:xfrm>
            <a:off x="1311579" y="2003666"/>
            <a:ext cx="2432814" cy="4606270"/>
          </a:xfrm>
        </p:spPr>
      </p:pic>
      <p:sp>
        <p:nvSpPr>
          <p:cNvPr id="4" name="Slide Number Placeholder 3">
            <a:extLst>
              <a:ext uri="{FF2B5EF4-FFF2-40B4-BE49-F238E27FC236}">
                <a16:creationId xmlns:a16="http://schemas.microsoft.com/office/drawing/2014/main" id="{02A6287F-E368-4CB1-B287-8B4D1ABC7F81}"/>
              </a:ext>
            </a:extLst>
          </p:cNvPr>
          <p:cNvSpPr>
            <a:spLocks noGrp="1"/>
          </p:cNvSpPr>
          <p:nvPr>
            <p:ph type="sldNum" sz="quarter" idx="12"/>
          </p:nvPr>
        </p:nvSpPr>
        <p:spPr/>
        <p:txBody>
          <a:bodyPr/>
          <a:lstStyle/>
          <a:p>
            <a:fld id="{D57F1E4F-1CFF-5643-939E-217C01CDF565}" type="slidenum">
              <a:rPr lang="en-US" smtClean="0"/>
              <a:pPr/>
              <a:t>13</a:t>
            </a:fld>
            <a:endParaRPr lang="en-US" dirty="0"/>
          </a:p>
        </p:txBody>
      </p:sp>
      <p:pic>
        <p:nvPicPr>
          <p:cNvPr id="8" name="Picture 7">
            <a:extLst>
              <a:ext uri="{FF2B5EF4-FFF2-40B4-BE49-F238E27FC236}">
                <a16:creationId xmlns:a16="http://schemas.microsoft.com/office/drawing/2014/main" id="{1C2D756C-1856-4246-8B3B-C8B754081E99}"/>
              </a:ext>
            </a:extLst>
          </p:cNvPr>
          <p:cNvPicPr>
            <a:picLocks noChangeAspect="1"/>
          </p:cNvPicPr>
          <p:nvPr/>
        </p:nvPicPr>
        <p:blipFill rotWithShape="1">
          <a:blip r:embed="rId3"/>
          <a:srcRect l="8299" t="11487" r="7860" b="12346"/>
          <a:stretch/>
        </p:blipFill>
        <p:spPr>
          <a:xfrm>
            <a:off x="4433641" y="1386385"/>
            <a:ext cx="3324718" cy="5223551"/>
          </a:xfrm>
          <a:prstGeom prst="rect">
            <a:avLst/>
          </a:prstGeom>
        </p:spPr>
      </p:pic>
      <p:pic>
        <p:nvPicPr>
          <p:cNvPr id="10" name="Picture 9">
            <a:extLst>
              <a:ext uri="{FF2B5EF4-FFF2-40B4-BE49-F238E27FC236}">
                <a16:creationId xmlns:a16="http://schemas.microsoft.com/office/drawing/2014/main" id="{C36360AD-0DCD-4134-A285-09FF17E0316A}"/>
              </a:ext>
            </a:extLst>
          </p:cNvPr>
          <p:cNvPicPr>
            <a:picLocks noChangeAspect="1"/>
          </p:cNvPicPr>
          <p:nvPr/>
        </p:nvPicPr>
        <p:blipFill rotWithShape="1">
          <a:blip r:embed="rId4"/>
          <a:srcRect t="13194" r="13814" b="15962"/>
          <a:stretch/>
        </p:blipFill>
        <p:spPr>
          <a:xfrm>
            <a:off x="8088516" y="1751510"/>
            <a:ext cx="3324718" cy="4858426"/>
          </a:xfrm>
          <a:prstGeom prst="rect">
            <a:avLst/>
          </a:prstGeom>
        </p:spPr>
      </p:pic>
    </p:spTree>
    <p:extLst>
      <p:ext uri="{BB962C8B-B14F-4D97-AF65-F5344CB8AC3E}">
        <p14:creationId xmlns:p14="http://schemas.microsoft.com/office/powerpoint/2010/main" val="23730499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19CB4E-5568-42EF-A152-397AA1628473}"/>
              </a:ext>
            </a:extLst>
          </p:cNvPr>
          <p:cNvSpPr>
            <a:spLocks noGrp="1"/>
          </p:cNvSpPr>
          <p:nvPr>
            <p:ph type="ctrTitle"/>
          </p:nvPr>
        </p:nvSpPr>
        <p:spPr>
          <a:xfrm>
            <a:off x="1638300" y="1166219"/>
            <a:ext cx="8915399" cy="2262781"/>
          </a:xfrm>
        </p:spPr>
        <p:txBody>
          <a:bodyPr/>
          <a:lstStyle/>
          <a:p>
            <a:pPr algn="ctr"/>
            <a:r>
              <a:rPr lang="fr-FR" dirty="0"/>
              <a:t>Modélisation </a:t>
            </a:r>
          </a:p>
        </p:txBody>
      </p:sp>
      <p:sp>
        <p:nvSpPr>
          <p:cNvPr id="3" name="Subtitle 2">
            <a:extLst>
              <a:ext uri="{FF2B5EF4-FFF2-40B4-BE49-F238E27FC236}">
                <a16:creationId xmlns:a16="http://schemas.microsoft.com/office/drawing/2014/main" id="{E098E695-D592-48C4-B14A-87114FA23FE2}"/>
              </a:ext>
            </a:extLst>
          </p:cNvPr>
          <p:cNvSpPr>
            <a:spLocks noGrp="1"/>
          </p:cNvSpPr>
          <p:nvPr>
            <p:ph type="subTitle" idx="1"/>
          </p:nvPr>
        </p:nvSpPr>
        <p:spPr>
          <a:xfrm>
            <a:off x="2483196" y="4300301"/>
            <a:ext cx="9138961" cy="1391480"/>
          </a:xfrm>
        </p:spPr>
        <p:txBody>
          <a:bodyPr>
            <a:normAutofit lnSpcReduction="10000"/>
          </a:bodyPr>
          <a:lstStyle/>
          <a:p>
            <a:pPr marL="342900" indent="-342900">
              <a:buFont typeface="+mj-lt"/>
              <a:buAutoNum type="arabicPeriod"/>
            </a:pPr>
            <a:r>
              <a:rPr lang="fr-FR" dirty="0"/>
              <a:t>Modèles Géométriques</a:t>
            </a:r>
          </a:p>
          <a:p>
            <a:pPr marL="342900" indent="-342900">
              <a:buFont typeface="+mj-lt"/>
              <a:buAutoNum type="arabicPeriod"/>
            </a:pPr>
            <a:r>
              <a:rPr lang="fr-FR" dirty="0"/>
              <a:t>Modèles Cinématiques</a:t>
            </a:r>
          </a:p>
          <a:p>
            <a:pPr marL="342900" indent="-342900">
              <a:buFont typeface="+mj-lt"/>
              <a:buAutoNum type="arabicPeriod"/>
            </a:pPr>
            <a:r>
              <a:rPr lang="fr-FR" dirty="0"/>
              <a:t>Modèles Dynamiques</a:t>
            </a:r>
            <a:br>
              <a:rPr lang="fr-FR" dirty="0"/>
            </a:br>
            <a:endParaRPr lang="fr-FR" b="1" dirty="0"/>
          </a:p>
        </p:txBody>
      </p:sp>
      <p:sp>
        <p:nvSpPr>
          <p:cNvPr id="4" name="Slide Number Placeholder 3">
            <a:extLst>
              <a:ext uri="{FF2B5EF4-FFF2-40B4-BE49-F238E27FC236}">
                <a16:creationId xmlns:a16="http://schemas.microsoft.com/office/drawing/2014/main" id="{FBF9CB99-1C54-4F82-974C-E243E4D6D195}"/>
              </a:ext>
            </a:extLst>
          </p:cNvPr>
          <p:cNvSpPr>
            <a:spLocks noGrp="1"/>
          </p:cNvSpPr>
          <p:nvPr>
            <p:ph type="sldNum" sz="quarter" idx="12"/>
          </p:nvPr>
        </p:nvSpPr>
        <p:spPr/>
        <p:txBody>
          <a:bodyPr/>
          <a:lstStyle/>
          <a:p>
            <a:fld id="{D57F1E4F-1CFF-5643-939E-217C01CDF565}" type="slidenum">
              <a:rPr lang="en-US" smtClean="0"/>
              <a:pPr/>
              <a:t>14</a:t>
            </a:fld>
            <a:endParaRPr lang="en-US" dirty="0"/>
          </a:p>
        </p:txBody>
      </p:sp>
    </p:spTree>
    <p:extLst>
      <p:ext uri="{BB962C8B-B14F-4D97-AF65-F5344CB8AC3E}">
        <p14:creationId xmlns:p14="http://schemas.microsoft.com/office/powerpoint/2010/main" val="24030295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E491B121-12B5-4977-A064-636AB0B9B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2ED05F70-AB3E-4472-B26B-EFE6A5A59B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pic>
        <p:nvPicPr>
          <p:cNvPr id="9" name="Picture 8">
            <a:extLst>
              <a:ext uri="{FF2B5EF4-FFF2-40B4-BE49-F238E27FC236}">
                <a16:creationId xmlns:a16="http://schemas.microsoft.com/office/drawing/2014/main" id="{CA042767-984F-4794-9064-10FACC2691B0}"/>
              </a:ext>
            </a:extLst>
          </p:cNvPr>
          <p:cNvPicPr>
            <a:picLocks noChangeAspect="1"/>
          </p:cNvPicPr>
          <p:nvPr/>
        </p:nvPicPr>
        <p:blipFill>
          <a:blip r:embed="rId2"/>
          <a:stretch>
            <a:fillRect/>
          </a:stretch>
        </p:blipFill>
        <p:spPr>
          <a:xfrm>
            <a:off x="7280967" y="1604828"/>
            <a:ext cx="4272898" cy="2585312"/>
          </a:xfrm>
          <a:prstGeom prst="rect">
            <a:avLst/>
          </a:prstGeom>
        </p:spPr>
      </p:pic>
      <p:sp>
        <p:nvSpPr>
          <p:cNvPr id="18" name="Freeform 11">
            <a:extLst>
              <a:ext uri="{FF2B5EF4-FFF2-40B4-BE49-F238E27FC236}">
                <a16:creationId xmlns:a16="http://schemas.microsoft.com/office/drawing/2014/main" id="{21F6BE39-9E37-45F0-B10C-92305CFB7C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833DBF3-5B12-4E79-953F-066912FA56F9}"/>
              </a:ext>
            </a:extLst>
          </p:cNvPr>
          <p:cNvSpPr>
            <a:spLocks noGrp="1"/>
          </p:cNvSpPr>
          <p:nvPr>
            <p:ph type="title"/>
          </p:nvPr>
        </p:nvSpPr>
        <p:spPr>
          <a:xfrm>
            <a:off x="649224" y="645106"/>
            <a:ext cx="6574536" cy="1259894"/>
          </a:xfrm>
        </p:spPr>
        <p:txBody>
          <a:bodyPr>
            <a:normAutofit/>
          </a:bodyPr>
          <a:lstStyle/>
          <a:p>
            <a:r>
              <a:rPr lang="fr-FR"/>
              <a:t>Modèles Géométriques</a:t>
            </a:r>
          </a:p>
        </p:txBody>
      </p:sp>
      <p:sp>
        <p:nvSpPr>
          <p:cNvPr id="3" name="Content Placeholder 2">
            <a:extLst>
              <a:ext uri="{FF2B5EF4-FFF2-40B4-BE49-F238E27FC236}">
                <a16:creationId xmlns:a16="http://schemas.microsoft.com/office/drawing/2014/main" id="{AB737754-A8D5-443C-B31C-B2118FE9D34D}"/>
              </a:ext>
            </a:extLst>
          </p:cNvPr>
          <p:cNvSpPr>
            <a:spLocks noGrp="1"/>
          </p:cNvSpPr>
          <p:nvPr>
            <p:ph idx="1"/>
          </p:nvPr>
        </p:nvSpPr>
        <p:spPr>
          <a:xfrm>
            <a:off x="649224" y="2133600"/>
            <a:ext cx="6574535" cy="3759253"/>
          </a:xfrm>
        </p:spPr>
        <p:txBody>
          <a:bodyPr>
            <a:normAutofit/>
          </a:bodyPr>
          <a:lstStyle/>
          <a:p>
            <a:r>
              <a:rPr lang="fr-FR" dirty="0"/>
              <a:t>Modèle Géométrique Direct</a:t>
            </a:r>
          </a:p>
          <a:p>
            <a:r>
              <a:rPr lang="fr-FR" dirty="0"/>
              <a:t>Modèle Géométrique Inverse</a:t>
            </a:r>
            <a:br>
              <a:rPr lang="fr-FR" dirty="0"/>
            </a:br>
            <a:br>
              <a:rPr lang="fr-FR" dirty="0"/>
            </a:br>
            <a:endParaRPr lang="fr-FR" dirty="0"/>
          </a:p>
          <a:p>
            <a:r>
              <a:rPr lang="fr-FR" dirty="0"/>
              <a:t>Les modèles géométriques direct exprime la situation de l’organe terminal (position et orientation) en fonction des variables articulaire du mécanisme (angles et translation), tan que le modèles géométriques décrit établi la relation inverse.</a:t>
            </a:r>
            <a:br>
              <a:rPr lang="fr-FR" dirty="0"/>
            </a:br>
            <a:br>
              <a:rPr lang="fr-FR" dirty="0"/>
            </a:br>
            <a:endParaRPr lang="fr-FR" dirty="0"/>
          </a:p>
        </p:txBody>
      </p:sp>
      <p:sp>
        <p:nvSpPr>
          <p:cNvPr id="4" name="Slide Number Placeholder 3">
            <a:extLst>
              <a:ext uri="{FF2B5EF4-FFF2-40B4-BE49-F238E27FC236}">
                <a16:creationId xmlns:a16="http://schemas.microsoft.com/office/drawing/2014/main" id="{8099E637-C751-445D-8997-EC29A1491D96}"/>
              </a:ext>
            </a:extLst>
          </p:cNvPr>
          <p:cNvSpPr>
            <a:spLocks noGrp="1"/>
          </p:cNvSpPr>
          <p:nvPr>
            <p:ph type="sldNum" sz="quarter" idx="12"/>
          </p:nvPr>
        </p:nvSpPr>
        <p:spPr>
          <a:xfrm>
            <a:off x="-48645" y="6131798"/>
            <a:ext cx="779767" cy="365125"/>
          </a:xfrm>
        </p:spPr>
        <p:txBody>
          <a:bodyPr/>
          <a:lstStyle/>
          <a:p>
            <a:fld id="{D57F1E4F-1CFF-5643-939E-217C01CDF565}" type="slidenum">
              <a:rPr lang="en-US" smtClean="0"/>
              <a:pPr/>
              <a:t>15</a:t>
            </a:fld>
            <a:endParaRPr lang="en-US" dirty="0"/>
          </a:p>
        </p:txBody>
      </p:sp>
    </p:spTree>
    <p:extLst>
      <p:ext uri="{BB962C8B-B14F-4D97-AF65-F5344CB8AC3E}">
        <p14:creationId xmlns:p14="http://schemas.microsoft.com/office/powerpoint/2010/main" val="38385545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pic>
        <p:nvPicPr>
          <p:cNvPr id="10" name="Content Placeholder 4">
            <a:extLst>
              <a:ext uri="{FF2B5EF4-FFF2-40B4-BE49-F238E27FC236}">
                <a16:creationId xmlns:a16="http://schemas.microsoft.com/office/drawing/2014/main" id="{3045A70E-62E1-4CC4-B5DC-22C3B590A801}"/>
              </a:ext>
            </a:extLst>
          </p:cNvPr>
          <p:cNvPicPr>
            <a:picLocks noChangeAspect="1"/>
          </p:cNvPicPr>
          <p:nvPr/>
        </p:nvPicPr>
        <p:blipFill>
          <a:blip r:embed="rId2"/>
          <a:stretch>
            <a:fillRect/>
          </a:stretch>
        </p:blipFill>
        <p:spPr>
          <a:xfrm>
            <a:off x="6685889" y="2588565"/>
            <a:ext cx="5506111" cy="1555475"/>
          </a:xfrm>
          <a:prstGeom prst="rect">
            <a:avLst/>
          </a:prstGeom>
        </p:spPr>
      </p:pic>
      <p:sp>
        <p:nvSpPr>
          <p:cNvPr id="2" name="Title 1">
            <a:extLst>
              <a:ext uri="{FF2B5EF4-FFF2-40B4-BE49-F238E27FC236}">
                <a16:creationId xmlns:a16="http://schemas.microsoft.com/office/drawing/2014/main" id="{9E2D4B40-E108-4BD9-B6AD-36AB32D8FEFF}"/>
              </a:ext>
            </a:extLst>
          </p:cNvPr>
          <p:cNvSpPr>
            <a:spLocks noGrp="1"/>
          </p:cNvSpPr>
          <p:nvPr>
            <p:ph type="title"/>
          </p:nvPr>
        </p:nvSpPr>
        <p:spPr>
          <a:xfrm>
            <a:off x="2592926" y="624110"/>
            <a:ext cx="4633466" cy="1280890"/>
          </a:xfrm>
        </p:spPr>
        <p:txBody>
          <a:bodyPr>
            <a:normAutofit/>
          </a:bodyPr>
          <a:lstStyle/>
          <a:p>
            <a:r>
              <a:rPr lang="fr-FR"/>
              <a:t>Modèle Géométrique Direct</a:t>
            </a:r>
          </a:p>
        </p:txBody>
      </p:sp>
      <p:sp>
        <p:nvSpPr>
          <p:cNvPr id="12" name="Content Placeholder 11">
            <a:extLst>
              <a:ext uri="{FF2B5EF4-FFF2-40B4-BE49-F238E27FC236}">
                <a16:creationId xmlns:a16="http://schemas.microsoft.com/office/drawing/2014/main" id="{14742C18-1C90-480C-89A0-9CE1164E14C0}"/>
              </a:ext>
            </a:extLst>
          </p:cNvPr>
          <p:cNvSpPr>
            <a:spLocks noGrp="1"/>
          </p:cNvSpPr>
          <p:nvPr>
            <p:ph idx="1"/>
          </p:nvPr>
        </p:nvSpPr>
        <p:spPr>
          <a:xfrm>
            <a:off x="1595300" y="2040466"/>
            <a:ext cx="4637179" cy="3870755"/>
          </a:xfrm>
        </p:spPr>
        <p:txBody>
          <a:bodyPr>
            <a:normAutofit/>
          </a:bodyPr>
          <a:lstStyle/>
          <a:p>
            <a:r>
              <a:rPr lang="fr-FR" dirty="0"/>
              <a:t>Les repères sont choisis de tel façon que les angles des articulations de la partie serial sont les mêmes que les orientations de l’effecteur </a:t>
            </a:r>
            <a:r>
              <a:rPr lang="el-GR" dirty="0">
                <a:latin typeface="Arial Narrow" panose="020B0606020202030204" pitchFamily="34" charset="0"/>
              </a:rPr>
              <a:t>Ψ</a:t>
            </a:r>
            <a:r>
              <a:rPr lang="fr-FR" dirty="0">
                <a:latin typeface="Arial Narrow" panose="020B0606020202030204" pitchFamily="34" charset="0"/>
              </a:rPr>
              <a:t> et </a:t>
            </a:r>
            <a:r>
              <a:rPr lang="el-GR" dirty="0">
                <a:latin typeface="Arial Narrow" panose="020B0606020202030204" pitchFamily="34" charset="0"/>
              </a:rPr>
              <a:t>Φ</a:t>
            </a:r>
            <a:endParaRPr lang="fr-FR" dirty="0">
              <a:latin typeface="Arial Narrow" panose="020B0606020202030204" pitchFamily="34" charset="0"/>
            </a:endParaRPr>
          </a:p>
          <a:p>
            <a:r>
              <a:rPr lang="fr-FR" dirty="0"/>
              <a:t>L’objective est trouver la position de l’effecteur en fonction de </a:t>
            </a:r>
            <a:r>
              <a:rPr lang="el-GR" dirty="0">
                <a:latin typeface="Arial Narrow" panose="020B0606020202030204" pitchFamily="34" charset="0"/>
              </a:rPr>
              <a:t>α</a:t>
            </a:r>
            <a:r>
              <a:rPr lang="fr-FR" dirty="0">
                <a:latin typeface="Arial Narrow" panose="020B0606020202030204" pitchFamily="34" charset="0"/>
              </a:rPr>
              <a:t>1, </a:t>
            </a:r>
            <a:r>
              <a:rPr lang="el-GR" dirty="0">
                <a:latin typeface="Arial Narrow" panose="020B0606020202030204" pitchFamily="34" charset="0"/>
              </a:rPr>
              <a:t>α</a:t>
            </a:r>
            <a:r>
              <a:rPr lang="fr-FR" dirty="0">
                <a:latin typeface="Arial Narrow" panose="020B0606020202030204" pitchFamily="34" charset="0"/>
              </a:rPr>
              <a:t>2, </a:t>
            </a:r>
            <a:r>
              <a:rPr lang="el-GR" dirty="0">
                <a:latin typeface="Arial Narrow" panose="020B0606020202030204" pitchFamily="34" charset="0"/>
              </a:rPr>
              <a:t>α</a:t>
            </a:r>
            <a:r>
              <a:rPr lang="fr-FR" dirty="0">
                <a:latin typeface="Arial Narrow" panose="020B0606020202030204" pitchFamily="34" charset="0"/>
              </a:rPr>
              <a:t>3, </a:t>
            </a:r>
            <a:r>
              <a:rPr lang="el-GR" dirty="0">
                <a:latin typeface="Arial Narrow" panose="020B0606020202030204" pitchFamily="34" charset="0"/>
              </a:rPr>
              <a:t>Ψ</a:t>
            </a:r>
            <a:r>
              <a:rPr lang="fr-FR" dirty="0">
                <a:latin typeface="Arial Narrow" panose="020B0606020202030204" pitchFamily="34" charset="0"/>
              </a:rPr>
              <a:t> et </a:t>
            </a:r>
            <a:r>
              <a:rPr lang="el-GR" dirty="0">
                <a:latin typeface="Arial Narrow" panose="020B0606020202030204" pitchFamily="34" charset="0"/>
              </a:rPr>
              <a:t>Φ</a:t>
            </a:r>
            <a:endParaRPr lang="fr-FR" dirty="0">
              <a:latin typeface="Arial Narrow" panose="020B0606020202030204" pitchFamily="34" charset="0"/>
            </a:endParaRPr>
          </a:p>
          <a:p>
            <a:pPr marL="0" indent="0">
              <a:buNone/>
            </a:pPr>
            <a:endParaRPr lang="en-US" dirty="0"/>
          </a:p>
        </p:txBody>
      </p:sp>
      <p:pic>
        <p:nvPicPr>
          <p:cNvPr id="4100" name="Picture 4" descr="C:\Users\NAD\AppData\Local\Temp\SNAGHTML3fb8db3.PNG">
            <a:extLst>
              <a:ext uri="{FF2B5EF4-FFF2-40B4-BE49-F238E27FC236}">
                <a16:creationId xmlns:a16="http://schemas.microsoft.com/office/drawing/2014/main" id="{6C05B5D6-CD35-4256-B290-884AF519EA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5892" y="4827605"/>
            <a:ext cx="5696116" cy="976477"/>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46D2E4D9-852F-4D8F-9744-BBAD8FDEAD14}"/>
              </a:ext>
            </a:extLst>
          </p:cNvPr>
          <p:cNvSpPr>
            <a:spLocks noGrp="1"/>
          </p:cNvSpPr>
          <p:nvPr>
            <p:ph type="sldNum" sz="quarter" idx="12"/>
          </p:nvPr>
        </p:nvSpPr>
        <p:spPr/>
        <p:txBody>
          <a:bodyPr/>
          <a:lstStyle/>
          <a:p>
            <a:fld id="{D57F1E4F-1CFF-5643-939E-217C01CDF565}" type="slidenum">
              <a:rPr lang="en-US" smtClean="0"/>
              <a:pPr/>
              <a:t>16</a:t>
            </a:fld>
            <a:endParaRPr lang="en-US" dirty="0"/>
          </a:p>
        </p:txBody>
      </p:sp>
    </p:spTree>
    <p:extLst>
      <p:ext uri="{BB962C8B-B14F-4D97-AF65-F5344CB8AC3E}">
        <p14:creationId xmlns:p14="http://schemas.microsoft.com/office/powerpoint/2010/main" val="6393864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181508-010F-4836-8B86-077A3F4F501E}"/>
              </a:ext>
            </a:extLst>
          </p:cNvPr>
          <p:cNvSpPr>
            <a:spLocks noGrp="1"/>
          </p:cNvSpPr>
          <p:nvPr>
            <p:ph type="title"/>
          </p:nvPr>
        </p:nvSpPr>
        <p:spPr/>
        <p:txBody>
          <a:bodyPr/>
          <a:lstStyle/>
          <a:p>
            <a:pPr algn="ctr"/>
            <a:r>
              <a:rPr lang="fr-FR" dirty="0"/>
              <a:t>Placement de repères</a:t>
            </a:r>
          </a:p>
        </p:txBody>
      </p:sp>
      <p:sp>
        <p:nvSpPr>
          <p:cNvPr id="3" name="Content Placeholder 2">
            <a:extLst>
              <a:ext uri="{FF2B5EF4-FFF2-40B4-BE49-F238E27FC236}">
                <a16:creationId xmlns:a16="http://schemas.microsoft.com/office/drawing/2014/main" id="{FEAFCFB3-3C72-43F7-A8EB-F455031CB499}"/>
              </a:ext>
            </a:extLst>
          </p:cNvPr>
          <p:cNvSpPr>
            <a:spLocks noGrp="1"/>
          </p:cNvSpPr>
          <p:nvPr>
            <p:ph idx="1"/>
          </p:nvPr>
        </p:nvSpPr>
        <p:spPr/>
        <p:txBody>
          <a:bodyPr/>
          <a:lstStyle/>
          <a:p>
            <a:endParaRPr lang="fr-FR"/>
          </a:p>
        </p:txBody>
      </p:sp>
      <p:pic>
        <p:nvPicPr>
          <p:cNvPr id="4" name="Picture 3">
            <a:extLst>
              <a:ext uri="{FF2B5EF4-FFF2-40B4-BE49-F238E27FC236}">
                <a16:creationId xmlns:a16="http://schemas.microsoft.com/office/drawing/2014/main" id="{76CE7086-0B41-404C-9EF0-278C36A5760C}"/>
              </a:ext>
            </a:extLst>
          </p:cNvPr>
          <p:cNvPicPr>
            <a:picLocks noChangeAspect="1"/>
          </p:cNvPicPr>
          <p:nvPr/>
        </p:nvPicPr>
        <p:blipFill>
          <a:blip r:embed="rId2"/>
          <a:stretch>
            <a:fillRect/>
          </a:stretch>
        </p:blipFill>
        <p:spPr>
          <a:xfrm>
            <a:off x="3314786" y="1389602"/>
            <a:ext cx="6574802" cy="5265618"/>
          </a:xfrm>
          <a:prstGeom prst="rect">
            <a:avLst/>
          </a:prstGeom>
        </p:spPr>
      </p:pic>
      <p:sp>
        <p:nvSpPr>
          <p:cNvPr id="5" name="Slide Number Placeholder 4">
            <a:extLst>
              <a:ext uri="{FF2B5EF4-FFF2-40B4-BE49-F238E27FC236}">
                <a16:creationId xmlns:a16="http://schemas.microsoft.com/office/drawing/2014/main" id="{30E25D8B-F3F8-46FC-8843-0FD6FB72228C}"/>
              </a:ext>
            </a:extLst>
          </p:cNvPr>
          <p:cNvSpPr>
            <a:spLocks noGrp="1"/>
          </p:cNvSpPr>
          <p:nvPr>
            <p:ph type="sldNum" sz="quarter" idx="12"/>
          </p:nvPr>
        </p:nvSpPr>
        <p:spPr/>
        <p:txBody>
          <a:bodyPr/>
          <a:lstStyle/>
          <a:p>
            <a:fld id="{D57F1E4F-1CFF-5643-939E-217C01CDF565}" type="slidenum">
              <a:rPr lang="en-US" smtClean="0"/>
              <a:pPr/>
              <a:t>17</a:t>
            </a:fld>
            <a:endParaRPr lang="en-US" dirty="0"/>
          </a:p>
        </p:txBody>
      </p:sp>
    </p:spTree>
    <p:extLst>
      <p:ext uri="{BB962C8B-B14F-4D97-AF65-F5344CB8AC3E}">
        <p14:creationId xmlns:p14="http://schemas.microsoft.com/office/powerpoint/2010/main" val="41474330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BC901D-F4BA-4F4E-B55C-070C79FF5EDD}"/>
              </a:ext>
            </a:extLst>
          </p:cNvPr>
          <p:cNvSpPr>
            <a:spLocks noGrp="1"/>
          </p:cNvSpPr>
          <p:nvPr>
            <p:ph type="title"/>
          </p:nvPr>
        </p:nvSpPr>
        <p:spPr/>
        <p:txBody>
          <a:bodyPr/>
          <a:lstStyle/>
          <a:p>
            <a:pPr algn="ctr"/>
            <a:r>
              <a:rPr lang="fr-FR" dirty="0"/>
              <a:t>Deux étapes pour établir le MGD</a:t>
            </a:r>
          </a:p>
        </p:txBody>
      </p:sp>
      <p:sp>
        <p:nvSpPr>
          <p:cNvPr id="3" name="Content Placeholder 2">
            <a:extLst>
              <a:ext uri="{FF2B5EF4-FFF2-40B4-BE49-F238E27FC236}">
                <a16:creationId xmlns:a16="http://schemas.microsoft.com/office/drawing/2014/main" id="{082D4900-395F-4999-8D88-808A6127F70D}"/>
              </a:ext>
            </a:extLst>
          </p:cNvPr>
          <p:cNvSpPr>
            <a:spLocks noGrp="1"/>
          </p:cNvSpPr>
          <p:nvPr>
            <p:ph idx="1"/>
          </p:nvPr>
        </p:nvSpPr>
        <p:spPr/>
        <p:txBody>
          <a:bodyPr/>
          <a:lstStyle/>
          <a:p>
            <a:endParaRPr lang="fr-FR" dirty="0"/>
          </a:p>
        </p:txBody>
      </p:sp>
      <p:pic>
        <p:nvPicPr>
          <p:cNvPr id="1026" name="Picture 2" descr="C:\Users\NAD\AppData\Local\Temp\SNAGHTML3cddac8.PNG">
            <a:extLst>
              <a:ext uri="{FF2B5EF4-FFF2-40B4-BE49-F238E27FC236}">
                <a16:creationId xmlns:a16="http://schemas.microsoft.com/office/drawing/2014/main" id="{03B10557-C5E7-4F90-AA9F-894C406E83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89212" y="2883878"/>
            <a:ext cx="8684173" cy="1548182"/>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FFCDC6B3-8065-4606-B66D-D54A14DEABEF}"/>
              </a:ext>
            </a:extLst>
          </p:cNvPr>
          <p:cNvSpPr>
            <a:spLocks noGrp="1"/>
          </p:cNvSpPr>
          <p:nvPr>
            <p:ph type="sldNum" sz="quarter" idx="12"/>
          </p:nvPr>
        </p:nvSpPr>
        <p:spPr/>
        <p:txBody>
          <a:bodyPr/>
          <a:lstStyle/>
          <a:p>
            <a:fld id="{D57F1E4F-1CFF-5643-939E-217C01CDF565}" type="slidenum">
              <a:rPr lang="en-US" smtClean="0"/>
              <a:pPr/>
              <a:t>18</a:t>
            </a:fld>
            <a:endParaRPr lang="en-US" dirty="0"/>
          </a:p>
        </p:txBody>
      </p:sp>
    </p:spTree>
    <p:extLst>
      <p:ext uri="{BB962C8B-B14F-4D97-AF65-F5344CB8AC3E}">
        <p14:creationId xmlns:p14="http://schemas.microsoft.com/office/powerpoint/2010/main" val="36138092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AE9266-C05F-4AF4-9850-9DE0568AAB93}"/>
              </a:ext>
            </a:extLst>
          </p:cNvPr>
          <p:cNvSpPr>
            <a:spLocks noGrp="1"/>
          </p:cNvSpPr>
          <p:nvPr>
            <p:ph type="title"/>
          </p:nvPr>
        </p:nvSpPr>
        <p:spPr/>
        <p:txBody>
          <a:bodyPr/>
          <a:lstStyle/>
          <a:p>
            <a:pPr algn="ctr"/>
            <a:r>
              <a:rPr lang="fr-FR" dirty="0"/>
              <a:t>Le MGD de la partie parallèle</a:t>
            </a:r>
          </a:p>
        </p:txBody>
      </p:sp>
      <p:sp>
        <p:nvSpPr>
          <p:cNvPr id="3" name="Content Placeholder 2">
            <a:extLst>
              <a:ext uri="{FF2B5EF4-FFF2-40B4-BE49-F238E27FC236}">
                <a16:creationId xmlns:a16="http://schemas.microsoft.com/office/drawing/2014/main" id="{1DDE1023-C769-4775-B682-807F427117D2}"/>
              </a:ext>
            </a:extLst>
          </p:cNvPr>
          <p:cNvSpPr>
            <a:spLocks noGrp="1"/>
          </p:cNvSpPr>
          <p:nvPr>
            <p:ph idx="1"/>
          </p:nvPr>
        </p:nvSpPr>
        <p:spPr>
          <a:xfrm>
            <a:off x="1179443" y="1627732"/>
            <a:ext cx="9395978" cy="4606158"/>
          </a:xfrm>
        </p:spPr>
        <p:txBody>
          <a:bodyPr/>
          <a:lstStyle/>
          <a:p>
            <a:r>
              <a:rPr lang="fr-FR" dirty="0"/>
              <a:t>L’objective:</a:t>
            </a:r>
            <a:br>
              <a:rPr lang="fr-FR" dirty="0"/>
            </a:br>
            <a:br>
              <a:rPr lang="fr-FR" dirty="0"/>
            </a:br>
            <a:br>
              <a:rPr lang="fr-FR" dirty="0"/>
            </a:br>
            <a:br>
              <a:rPr lang="fr-FR" dirty="0"/>
            </a:br>
            <a:br>
              <a:rPr lang="fr-FR" dirty="0"/>
            </a:br>
            <a:br>
              <a:rPr lang="fr-FR" dirty="0"/>
            </a:br>
            <a:br>
              <a:rPr lang="fr-FR" dirty="0"/>
            </a:br>
            <a:br>
              <a:rPr lang="fr-FR" dirty="0"/>
            </a:br>
            <a:r>
              <a:rPr lang="fr-FR" dirty="0"/>
              <a:t>Deux méthodes :</a:t>
            </a:r>
          </a:p>
          <a:p>
            <a:r>
              <a:rPr lang="fr-FR" dirty="0"/>
              <a:t>Méthode </a:t>
            </a:r>
            <a:r>
              <a:rPr lang="fr-FR" dirty="0" err="1"/>
              <a:t>Clevel</a:t>
            </a:r>
            <a:endParaRPr lang="fr-FR" dirty="0"/>
          </a:p>
          <a:p>
            <a:r>
              <a:rPr lang="fr-FR" dirty="0"/>
              <a:t>Méthode Proposée</a:t>
            </a:r>
          </a:p>
          <a:p>
            <a:endParaRPr lang="fr-FR" dirty="0"/>
          </a:p>
        </p:txBody>
      </p:sp>
      <p:pic>
        <p:nvPicPr>
          <p:cNvPr id="4" name="Picture 4" descr="C:\Users\NAD\AppData\Local\Temp\SNAGHTML3d041e3.PNG">
            <a:extLst>
              <a:ext uri="{FF2B5EF4-FFF2-40B4-BE49-F238E27FC236}">
                <a16:creationId xmlns:a16="http://schemas.microsoft.com/office/drawing/2014/main" id="{F5CDF575-5486-49AF-917C-70B5203DF5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26356" y="1387496"/>
            <a:ext cx="6076437" cy="526983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C:\Users\NAD\AppData\Local\Temp\SNAGHTML3d168c4.PNG">
            <a:extLst>
              <a:ext uri="{FF2B5EF4-FFF2-40B4-BE49-F238E27FC236}">
                <a16:creationId xmlns:a16="http://schemas.microsoft.com/office/drawing/2014/main" id="{EDEFDD4B-053B-4486-9327-48DB1A5AD6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9479" y="2239511"/>
            <a:ext cx="4143375" cy="1390650"/>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a:extLst>
              <a:ext uri="{FF2B5EF4-FFF2-40B4-BE49-F238E27FC236}">
                <a16:creationId xmlns:a16="http://schemas.microsoft.com/office/drawing/2014/main" id="{9A91DB27-4D78-4E85-944D-A7B75066C3BC}"/>
              </a:ext>
            </a:extLst>
          </p:cNvPr>
          <p:cNvSpPr>
            <a:spLocks noGrp="1"/>
          </p:cNvSpPr>
          <p:nvPr>
            <p:ph type="sldNum" sz="quarter" idx="12"/>
          </p:nvPr>
        </p:nvSpPr>
        <p:spPr/>
        <p:txBody>
          <a:bodyPr/>
          <a:lstStyle/>
          <a:p>
            <a:fld id="{D57F1E4F-1CFF-5643-939E-217C01CDF565}" type="slidenum">
              <a:rPr lang="en-US" smtClean="0"/>
              <a:pPr/>
              <a:t>19</a:t>
            </a:fld>
            <a:endParaRPr lang="en-US" dirty="0"/>
          </a:p>
        </p:txBody>
      </p:sp>
    </p:spTree>
    <p:extLst>
      <p:ext uri="{BB962C8B-B14F-4D97-AF65-F5344CB8AC3E}">
        <p14:creationId xmlns:p14="http://schemas.microsoft.com/office/powerpoint/2010/main" val="32149032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15581E-25F4-48A2-8281-380C67FA5D41}"/>
              </a:ext>
            </a:extLst>
          </p:cNvPr>
          <p:cNvSpPr>
            <a:spLocks noGrp="1"/>
          </p:cNvSpPr>
          <p:nvPr>
            <p:ph type="title"/>
          </p:nvPr>
        </p:nvSpPr>
        <p:spPr/>
        <p:txBody>
          <a:bodyPr/>
          <a:lstStyle/>
          <a:p>
            <a:pPr algn="ctr"/>
            <a:r>
              <a:rPr lang="fr-FR" dirty="0"/>
              <a:t>Les objectives du stage</a:t>
            </a:r>
          </a:p>
        </p:txBody>
      </p:sp>
      <p:sp>
        <p:nvSpPr>
          <p:cNvPr id="3" name="Content Placeholder 2">
            <a:extLst>
              <a:ext uri="{FF2B5EF4-FFF2-40B4-BE49-F238E27FC236}">
                <a16:creationId xmlns:a16="http://schemas.microsoft.com/office/drawing/2014/main" id="{430EDD91-EAAA-4029-82E8-898B5A04D71A}"/>
              </a:ext>
            </a:extLst>
          </p:cNvPr>
          <p:cNvSpPr>
            <a:spLocks noGrp="1"/>
          </p:cNvSpPr>
          <p:nvPr>
            <p:ph idx="1"/>
          </p:nvPr>
        </p:nvSpPr>
        <p:spPr/>
        <p:txBody>
          <a:bodyPr/>
          <a:lstStyle/>
          <a:p>
            <a:r>
              <a:rPr lang="fr-FR" dirty="0"/>
              <a:t>Conception: </a:t>
            </a:r>
            <a:br>
              <a:rPr lang="fr-FR" dirty="0"/>
            </a:br>
            <a:r>
              <a:rPr lang="fr-FR" dirty="0"/>
              <a:t>Proposer une structure</a:t>
            </a:r>
            <a:br>
              <a:rPr lang="fr-FR" dirty="0"/>
            </a:br>
            <a:r>
              <a:rPr lang="fr-FR" dirty="0"/>
              <a:t>Dimensionner et dessiner en </a:t>
            </a:r>
            <a:r>
              <a:rPr lang="fr-FR" dirty="0" err="1"/>
              <a:t>SolideWork</a:t>
            </a:r>
            <a:endParaRPr lang="fr-FR" dirty="0"/>
          </a:p>
          <a:p>
            <a:r>
              <a:rPr lang="fr-FR" dirty="0"/>
              <a:t>Modélisation</a:t>
            </a:r>
          </a:p>
          <a:p>
            <a:r>
              <a:rPr lang="fr-FR" dirty="0"/>
              <a:t>Commande</a:t>
            </a:r>
            <a:br>
              <a:rPr lang="fr-FR" dirty="0"/>
            </a:br>
            <a:r>
              <a:rPr lang="fr-FR" dirty="0"/>
              <a:t>Simulation (Matlab, </a:t>
            </a:r>
            <a:r>
              <a:rPr lang="fr-FR" dirty="0" err="1"/>
              <a:t>SimMechanics</a:t>
            </a:r>
            <a:r>
              <a:rPr lang="fr-FR" dirty="0"/>
              <a:t>)</a:t>
            </a:r>
          </a:p>
          <a:p>
            <a:r>
              <a:rPr lang="fr-FR" dirty="0"/>
              <a:t>Implémentation</a:t>
            </a:r>
            <a:br>
              <a:rPr lang="fr-FR" dirty="0"/>
            </a:br>
            <a:endParaRPr lang="fr-FR" dirty="0"/>
          </a:p>
        </p:txBody>
      </p:sp>
      <p:sp>
        <p:nvSpPr>
          <p:cNvPr id="4" name="Slide Number Placeholder 3">
            <a:extLst>
              <a:ext uri="{FF2B5EF4-FFF2-40B4-BE49-F238E27FC236}">
                <a16:creationId xmlns:a16="http://schemas.microsoft.com/office/drawing/2014/main" id="{F055EE86-8253-46E5-9C2D-BC701619E153}"/>
              </a:ext>
            </a:extLst>
          </p:cNvPr>
          <p:cNvSpPr>
            <a:spLocks noGrp="1"/>
          </p:cNvSpPr>
          <p:nvPr>
            <p:ph type="sldNum" sz="quarter" idx="12"/>
          </p:nvPr>
        </p:nvSpPr>
        <p:spPr/>
        <p:txBody>
          <a:bodyPr/>
          <a:lstStyle/>
          <a:p>
            <a:fld id="{D57F1E4F-1CFF-5643-939E-217C01CDF565}" type="slidenum">
              <a:rPr lang="en-US" smtClean="0"/>
              <a:pPr/>
              <a:t>2</a:t>
            </a:fld>
            <a:endParaRPr lang="en-US" dirty="0"/>
          </a:p>
        </p:txBody>
      </p:sp>
    </p:spTree>
    <p:extLst>
      <p:ext uri="{BB962C8B-B14F-4D97-AF65-F5344CB8AC3E}">
        <p14:creationId xmlns:p14="http://schemas.microsoft.com/office/powerpoint/2010/main" val="40863566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341FEFC-84E9-4E48-9A55-E72075AD349B}"/>
              </a:ext>
            </a:extLst>
          </p:cNvPr>
          <p:cNvPicPr>
            <a:picLocks noChangeAspect="1"/>
          </p:cNvPicPr>
          <p:nvPr/>
        </p:nvPicPr>
        <p:blipFill>
          <a:blip r:embed="rId2"/>
          <a:stretch>
            <a:fillRect/>
          </a:stretch>
        </p:blipFill>
        <p:spPr>
          <a:xfrm>
            <a:off x="7371902" y="3052689"/>
            <a:ext cx="3382136" cy="3532258"/>
          </a:xfrm>
          <a:prstGeom prst="rect">
            <a:avLst/>
          </a:prstGeom>
        </p:spPr>
      </p:pic>
      <p:pic>
        <p:nvPicPr>
          <p:cNvPr id="3074" name="Picture 2" descr="C:\Users\NAD\AppData\Local\Temp\SNAGHTML3df671f.PNG">
            <a:extLst>
              <a:ext uri="{FF2B5EF4-FFF2-40B4-BE49-F238E27FC236}">
                <a16:creationId xmlns:a16="http://schemas.microsoft.com/office/drawing/2014/main" id="{CF151728-5A83-494F-B9E4-B9A4576892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37212" y="1264555"/>
            <a:ext cx="4237467" cy="12808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2AC15B3C-4999-4B72-B103-B24E67B22F61}"/>
              </a:ext>
            </a:extLst>
          </p:cNvPr>
          <p:cNvSpPr>
            <a:spLocks noGrp="1"/>
          </p:cNvSpPr>
          <p:nvPr>
            <p:ph type="title"/>
          </p:nvPr>
        </p:nvSpPr>
        <p:spPr>
          <a:xfrm>
            <a:off x="1687669" y="624110"/>
            <a:ext cx="4137059" cy="1280890"/>
          </a:xfrm>
        </p:spPr>
        <p:txBody>
          <a:bodyPr>
            <a:normAutofit/>
          </a:bodyPr>
          <a:lstStyle/>
          <a:p>
            <a:pPr>
              <a:lnSpc>
                <a:spcPct val="90000"/>
              </a:lnSpc>
            </a:pPr>
            <a:r>
              <a:rPr lang="fr-FR" sz="2700"/>
              <a:t>Transformation de R1 vers R0 (la partie sérial) </a:t>
            </a:r>
          </a:p>
        </p:txBody>
      </p:sp>
      <p:sp>
        <p:nvSpPr>
          <p:cNvPr id="3" name="Content Placeholder 2">
            <a:extLst>
              <a:ext uri="{FF2B5EF4-FFF2-40B4-BE49-F238E27FC236}">
                <a16:creationId xmlns:a16="http://schemas.microsoft.com/office/drawing/2014/main" id="{63CD7A80-F9D2-49F2-8B91-0C357DC23489}"/>
              </a:ext>
            </a:extLst>
          </p:cNvPr>
          <p:cNvSpPr>
            <a:spLocks noGrp="1"/>
          </p:cNvSpPr>
          <p:nvPr>
            <p:ph idx="1"/>
          </p:nvPr>
        </p:nvSpPr>
        <p:spPr>
          <a:xfrm>
            <a:off x="1683956" y="2133600"/>
            <a:ext cx="4140772" cy="3777622"/>
          </a:xfrm>
        </p:spPr>
        <p:txBody>
          <a:bodyPr>
            <a:normAutofit/>
          </a:bodyPr>
          <a:lstStyle/>
          <a:p>
            <a:r>
              <a:rPr lang="fr-FR" sz="1600" dirty="0">
                <a:solidFill>
                  <a:srgbClr val="000000"/>
                </a:solidFill>
              </a:rPr>
              <a:t>Méthode systématiques (</a:t>
            </a:r>
            <a:r>
              <a:rPr lang="en-US" sz="1600" dirty="0" err="1">
                <a:solidFill>
                  <a:srgbClr val="000000"/>
                </a:solidFill>
              </a:rPr>
              <a:t>Denavit</a:t>
            </a:r>
            <a:r>
              <a:rPr lang="en-US" sz="1600" dirty="0">
                <a:solidFill>
                  <a:srgbClr val="000000"/>
                </a:solidFill>
              </a:rPr>
              <a:t> and </a:t>
            </a:r>
            <a:r>
              <a:rPr lang="en-US" sz="1600" dirty="0" err="1">
                <a:solidFill>
                  <a:srgbClr val="000000"/>
                </a:solidFill>
              </a:rPr>
              <a:t>Hartenberg</a:t>
            </a:r>
            <a:r>
              <a:rPr lang="en-US" sz="1600" dirty="0">
                <a:solidFill>
                  <a:srgbClr val="000000"/>
                </a:solidFill>
              </a:rPr>
              <a:t> or W Khalil ,and E </a:t>
            </a:r>
            <a:r>
              <a:rPr lang="en-US" sz="1600" dirty="0" err="1">
                <a:solidFill>
                  <a:srgbClr val="000000"/>
                </a:solidFill>
              </a:rPr>
              <a:t>Dombre</a:t>
            </a:r>
            <a:r>
              <a:rPr lang="en-US" sz="1600" dirty="0">
                <a:solidFill>
                  <a:srgbClr val="000000"/>
                </a:solidFill>
              </a:rPr>
              <a:t>; </a:t>
            </a:r>
            <a:r>
              <a:rPr lang="it-IT" sz="1600" dirty="0">
                <a:solidFill>
                  <a:srgbClr val="000000"/>
                </a:solidFill>
              </a:rPr>
              <a:t>W Khalil ,and E Dombre</a:t>
            </a:r>
            <a:r>
              <a:rPr lang="fr-FR" sz="1600" dirty="0">
                <a:solidFill>
                  <a:srgbClr val="000000"/>
                </a:solidFill>
              </a:rPr>
              <a:t>)</a:t>
            </a:r>
          </a:p>
          <a:p>
            <a:r>
              <a:rPr lang="fr-FR" sz="1600" dirty="0">
                <a:solidFill>
                  <a:srgbClr val="000000"/>
                </a:solidFill>
              </a:rPr>
              <a:t>En utilisant les coordonnées sphériques </a:t>
            </a:r>
            <a:br>
              <a:rPr lang="fr-FR" sz="1600" dirty="0">
                <a:solidFill>
                  <a:srgbClr val="000000"/>
                </a:solidFill>
              </a:rPr>
            </a:br>
            <a:endParaRPr lang="fr-FR" sz="1600" dirty="0">
              <a:solidFill>
                <a:srgbClr val="000000"/>
              </a:solidFill>
            </a:endParaRPr>
          </a:p>
        </p:txBody>
      </p:sp>
      <p:pic>
        <p:nvPicPr>
          <p:cNvPr id="6" name="Picture 4" descr="C:\Users\NAD\AppData\Local\Temp\SNAGHTML3e25361.PNG">
            <a:extLst>
              <a:ext uri="{FF2B5EF4-FFF2-40B4-BE49-F238E27FC236}">
                <a16:creationId xmlns:a16="http://schemas.microsoft.com/office/drawing/2014/main" id="{6338BF66-F97B-4C8F-ABED-90977932DDA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1201" y="4053847"/>
            <a:ext cx="6115050" cy="2085975"/>
          </a:xfrm>
          <a:prstGeom prst="rect">
            <a:avLst/>
          </a:prstGeom>
          <a:noFill/>
          <a:extLst>
            <a:ext uri="{909E8E84-426E-40DD-AFC4-6F175D3DCCD1}">
              <a14:hiddenFill xmlns:a14="http://schemas.microsoft.com/office/drawing/2010/main">
                <a:solidFill>
                  <a:srgbClr val="FFFFFF"/>
                </a:solidFill>
              </a14:hiddenFill>
            </a:ext>
          </a:extLst>
        </p:spPr>
      </p:pic>
      <p:sp>
        <p:nvSpPr>
          <p:cNvPr id="7" name="Slide Number Placeholder 6">
            <a:extLst>
              <a:ext uri="{FF2B5EF4-FFF2-40B4-BE49-F238E27FC236}">
                <a16:creationId xmlns:a16="http://schemas.microsoft.com/office/drawing/2014/main" id="{C72E32D6-CFBE-4CE2-835A-D1DA8BF266F7}"/>
              </a:ext>
            </a:extLst>
          </p:cNvPr>
          <p:cNvSpPr>
            <a:spLocks noGrp="1"/>
          </p:cNvSpPr>
          <p:nvPr>
            <p:ph type="sldNum" sz="quarter" idx="12"/>
          </p:nvPr>
        </p:nvSpPr>
        <p:spPr/>
        <p:txBody>
          <a:bodyPr/>
          <a:lstStyle/>
          <a:p>
            <a:fld id="{D57F1E4F-1CFF-5643-939E-217C01CDF565}" type="slidenum">
              <a:rPr lang="en-US" smtClean="0"/>
              <a:pPr/>
              <a:t>20</a:t>
            </a:fld>
            <a:endParaRPr lang="en-US" dirty="0"/>
          </a:p>
        </p:txBody>
      </p:sp>
    </p:spTree>
    <p:extLst>
      <p:ext uri="{BB962C8B-B14F-4D97-AF65-F5344CB8AC3E}">
        <p14:creationId xmlns:p14="http://schemas.microsoft.com/office/powerpoint/2010/main" val="13438620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5C70F3-3E02-4692-B707-B1DFDB22487A}"/>
              </a:ext>
            </a:extLst>
          </p:cNvPr>
          <p:cNvSpPr>
            <a:spLocks noGrp="1"/>
          </p:cNvSpPr>
          <p:nvPr>
            <p:ph type="title"/>
          </p:nvPr>
        </p:nvSpPr>
        <p:spPr/>
        <p:txBody>
          <a:bodyPr/>
          <a:lstStyle/>
          <a:p>
            <a:pPr algn="ctr"/>
            <a:r>
              <a:rPr lang="fr-FR" dirty="0"/>
              <a:t>MGI</a:t>
            </a:r>
          </a:p>
        </p:txBody>
      </p:sp>
      <p:sp>
        <p:nvSpPr>
          <p:cNvPr id="3" name="Content Placeholder 2">
            <a:extLst>
              <a:ext uri="{FF2B5EF4-FFF2-40B4-BE49-F238E27FC236}">
                <a16:creationId xmlns:a16="http://schemas.microsoft.com/office/drawing/2014/main" id="{F14E1FD9-7EB9-4372-9471-CA73532B902D}"/>
              </a:ext>
            </a:extLst>
          </p:cNvPr>
          <p:cNvSpPr>
            <a:spLocks noGrp="1"/>
          </p:cNvSpPr>
          <p:nvPr>
            <p:ph idx="1"/>
          </p:nvPr>
        </p:nvSpPr>
        <p:spPr>
          <a:xfrm>
            <a:off x="2589212" y="2133600"/>
            <a:ext cx="8915400" cy="3777622"/>
          </a:xfrm>
        </p:spPr>
        <p:txBody>
          <a:bodyPr/>
          <a:lstStyle/>
          <a:p>
            <a:r>
              <a:rPr lang="fr-FR" dirty="0"/>
              <a:t>L’objective est trouver la position de l’effecteur en fonction de la position de l’effecteur P0, et ses orientations </a:t>
            </a:r>
            <a:r>
              <a:rPr lang="el-GR" dirty="0">
                <a:latin typeface="Century Gothic" panose="020B0502020202020204" pitchFamily="34" charset="0"/>
              </a:rPr>
              <a:t>Ψ</a:t>
            </a:r>
            <a:r>
              <a:rPr lang="fr-FR" dirty="0">
                <a:latin typeface="Century Gothic" panose="020B0502020202020204" pitchFamily="34" charset="0"/>
              </a:rPr>
              <a:t> et </a:t>
            </a:r>
            <a:r>
              <a:rPr lang="el-GR" dirty="0">
                <a:latin typeface="Century Gothic" panose="020B0502020202020204" pitchFamily="34" charset="0"/>
              </a:rPr>
              <a:t>Φ</a:t>
            </a:r>
            <a:endParaRPr lang="fr-FR" dirty="0">
              <a:latin typeface="Century Gothic" panose="020B0502020202020204" pitchFamily="34" charset="0"/>
            </a:endParaRPr>
          </a:p>
          <a:p>
            <a:endParaRPr lang="fr-FR" dirty="0">
              <a:latin typeface="Arial Narrow" panose="020B0606020202030204" pitchFamily="34" charset="0"/>
            </a:endParaRPr>
          </a:p>
          <a:p>
            <a:endParaRPr lang="fr-FR" dirty="0"/>
          </a:p>
        </p:txBody>
      </p:sp>
      <p:pic>
        <p:nvPicPr>
          <p:cNvPr id="6150" name="Picture 6" descr="C:\Users\NAD\AppData\Local\Temp\SNAGHTML4224de6.PNG">
            <a:extLst>
              <a:ext uri="{FF2B5EF4-FFF2-40B4-BE49-F238E27FC236}">
                <a16:creationId xmlns:a16="http://schemas.microsoft.com/office/drawing/2014/main" id="{1C0FC978-B072-4BB5-ADBD-FC72A32902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46436" y="3369948"/>
            <a:ext cx="6657975" cy="1304925"/>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C:\Users\NAD\AppData\Local\Temp\SNAGHTML4250784.PNG">
            <a:extLst>
              <a:ext uri="{FF2B5EF4-FFF2-40B4-BE49-F238E27FC236}">
                <a16:creationId xmlns:a16="http://schemas.microsoft.com/office/drawing/2014/main" id="{3BBC5585-63A1-4D87-A237-C963FCB7AC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85037" y="4960913"/>
            <a:ext cx="7972425" cy="1409700"/>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77C9D421-FDBB-4E45-A02D-5606DB1ACE94}"/>
              </a:ext>
            </a:extLst>
          </p:cNvPr>
          <p:cNvSpPr>
            <a:spLocks noGrp="1"/>
          </p:cNvSpPr>
          <p:nvPr>
            <p:ph type="sldNum" sz="quarter" idx="12"/>
          </p:nvPr>
        </p:nvSpPr>
        <p:spPr/>
        <p:txBody>
          <a:bodyPr/>
          <a:lstStyle/>
          <a:p>
            <a:fld id="{D57F1E4F-1CFF-5643-939E-217C01CDF565}" type="slidenum">
              <a:rPr lang="en-US" smtClean="0"/>
              <a:pPr/>
              <a:t>21</a:t>
            </a:fld>
            <a:endParaRPr lang="en-US" dirty="0"/>
          </a:p>
        </p:txBody>
      </p:sp>
    </p:spTree>
    <p:extLst>
      <p:ext uri="{BB962C8B-B14F-4D97-AF65-F5344CB8AC3E}">
        <p14:creationId xmlns:p14="http://schemas.microsoft.com/office/powerpoint/2010/main" val="2211206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5ED88F-295F-4852-9574-1419364E6EF7}"/>
              </a:ext>
            </a:extLst>
          </p:cNvPr>
          <p:cNvSpPr>
            <a:spLocks noGrp="1"/>
          </p:cNvSpPr>
          <p:nvPr>
            <p:ph type="title"/>
          </p:nvPr>
        </p:nvSpPr>
        <p:spPr/>
        <p:txBody>
          <a:bodyPr/>
          <a:lstStyle/>
          <a:p>
            <a:pPr algn="ctr"/>
            <a:r>
              <a:rPr lang="fr-FR" dirty="0"/>
              <a:t>MCD</a:t>
            </a:r>
          </a:p>
        </p:txBody>
      </p:sp>
      <p:sp>
        <p:nvSpPr>
          <p:cNvPr id="3" name="Content Placeholder 2">
            <a:extLst>
              <a:ext uri="{FF2B5EF4-FFF2-40B4-BE49-F238E27FC236}">
                <a16:creationId xmlns:a16="http://schemas.microsoft.com/office/drawing/2014/main" id="{577899B1-BC71-41A8-85ED-12593D7FE34B}"/>
              </a:ext>
            </a:extLst>
          </p:cNvPr>
          <p:cNvSpPr>
            <a:spLocks noGrp="1"/>
          </p:cNvSpPr>
          <p:nvPr>
            <p:ph idx="1"/>
          </p:nvPr>
        </p:nvSpPr>
        <p:spPr/>
        <p:txBody>
          <a:bodyPr/>
          <a:lstStyle/>
          <a:p>
            <a:r>
              <a:rPr lang="fr-FR" dirty="0"/>
              <a:t>Dérivation numérique</a:t>
            </a:r>
            <a:br>
              <a:rPr lang="fr-FR" dirty="0"/>
            </a:br>
            <a:br>
              <a:rPr lang="fr-FR" dirty="0"/>
            </a:br>
            <a:br>
              <a:rPr lang="fr-FR" dirty="0"/>
            </a:br>
            <a:br>
              <a:rPr lang="fr-FR" dirty="0"/>
            </a:br>
            <a:br>
              <a:rPr lang="fr-FR" dirty="0"/>
            </a:br>
            <a:br>
              <a:rPr lang="fr-FR" dirty="0"/>
            </a:br>
            <a:br>
              <a:rPr lang="fr-FR" dirty="0"/>
            </a:br>
            <a:br>
              <a:rPr lang="fr-FR" dirty="0"/>
            </a:br>
            <a:br>
              <a:rPr lang="fr-FR" dirty="0"/>
            </a:br>
            <a:br>
              <a:rPr lang="fr-FR" dirty="0"/>
            </a:br>
            <a:endParaRPr lang="fr-FR" dirty="0"/>
          </a:p>
          <a:p>
            <a:r>
              <a:rPr lang="fr-FR" dirty="0"/>
              <a:t>Dérivation Analytique</a:t>
            </a:r>
          </a:p>
          <a:p>
            <a:endParaRPr lang="fr-FR" dirty="0"/>
          </a:p>
        </p:txBody>
      </p:sp>
      <p:pic>
        <p:nvPicPr>
          <p:cNvPr id="5124" name="Picture 4" descr="C:\Users\NAD\AppData\Local\Temp\SNAGHTML4015b4d.PNG">
            <a:extLst>
              <a:ext uri="{FF2B5EF4-FFF2-40B4-BE49-F238E27FC236}">
                <a16:creationId xmlns:a16="http://schemas.microsoft.com/office/drawing/2014/main" id="{3582A7A6-A458-4E80-8D38-B05CCEA37A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94109" y="2658794"/>
            <a:ext cx="7944170" cy="3153954"/>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1734B1DB-36B0-4B6D-84CE-9A97640A6FB2}"/>
              </a:ext>
            </a:extLst>
          </p:cNvPr>
          <p:cNvSpPr>
            <a:spLocks noGrp="1"/>
          </p:cNvSpPr>
          <p:nvPr>
            <p:ph type="sldNum" sz="quarter" idx="12"/>
          </p:nvPr>
        </p:nvSpPr>
        <p:spPr/>
        <p:txBody>
          <a:bodyPr/>
          <a:lstStyle/>
          <a:p>
            <a:fld id="{D57F1E4F-1CFF-5643-939E-217C01CDF565}" type="slidenum">
              <a:rPr lang="en-US" smtClean="0"/>
              <a:pPr/>
              <a:t>22</a:t>
            </a:fld>
            <a:endParaRPr lang="en-US" dirty="0"/>
          </a:p>
        </p:txBody>
      </p:sp>
    </p:spTree>
    <p:extLst>
      <p:ext uri="{BB962C8B-B14F-4D97-AF65-F5344CB8AC3E}">
        <p14:creationId xmlns:p14="http://schemas.microsoft.com/office/powerpoint/2010/main" val="40945100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8F1205-3F90-446D-95A2-D8AD20988865}"/>
              </a:ext>
            </a:extLst>
          </p:cNvPr>
          <p:cNvSpPr>
            <a:spLocks noGrp="1"/>
          </p:cNvSpPr>
          <p:nvPr>
            <p:ph type="title"/>
          </p:nvPr>
        </p:nvSpPr>
        <p:spPr/>
        <p:txBody>
          <a:bodyPr/>
          <a:lstStyle/>
          <a:p>
            <a:pPr algn="ctr"/>
            <a:r>
              <a:rPr lang="fr-FR" dirty="0"/>
              <a:t>MCI</a:t>
            </a:r>
          </a:p>
        </p:txBody>
      </p:sp>
      <p:sp>
        <p:nvSpPr>
          <p:cNvPr id="3" name="Content Placeholder 2">
            <a:extLst>
              <a:ext uri="{FF2B5EF4-FFF2-40B4-BE49-F238E27FC236}">
                <a16:creationId xmlns:a16="http://schemas.microsoft.com/office/drawing/2014/main" id="{806F23E7-2132-4020-AC9B-2B87D223701A}"/>
              </a:ext>
            </a:extLst>
          </p:cNvPr>
          <p:cNvSpPr>
            <a:spLocks noGrp="1"/>
          </p:cNvSpPr>
          <p:nvPr>
            <p:ph idx="1"/>
          </p:nvPr>
        </p:nvSpPr>
        <p:spPr/>
        <p:txBody>
          <a:bodyPr/>
          <a:lstStyle/>
          <a:p>
            <a:r>
              <a:rPr lang="fr-FR" dirty="0"/>
              <a:t>Dérivation Numérique</a:t>
            </a:r>
            <a:br>
              <a:rPr lang="fr-FR" dirty="0"/>
            </a:br>
            <a:br>
              <a:rPr lang="fr-FR" dirty="0"/>
            </a:br>
            <a:br>
              <a:rPr lang="fr-FR" dirty="0"/>
            </a:br>
            <a:br>
              <a:rPr lang="fr-FR" dirty="0"/>
            </a:br>
            <a:br>
              <a:rPr lang="fr-FR" dirty="0"/>
            </a:br>
            <a:br>
              <a:rPr lang="fr-FR" dirty="0"/>
            </a:br>
            <a:br>
              <a:rPr lang="fr-FR" dirty="0"/>
            </a:br>
            <a:br>
              <a:rPr lang="fr-FR" dirty="0"/>
            </a:br>
            <a:br>
              <a:rPr lang="fr-FR" dirty="0"/>
            </a:br>
            <a:br>
              <a:rPr lang="fr-FR" dirty="0"/>
            </a:br>
            <a:endParaRPr lang="fr-FR" dirty="0"/>
          </a:p>
          <a:p>
            <a:r>
              <a:rPr lang="fr-FR" dirty="0"/>
              <a:t>Dérivation analytique</a:t>
            </a:r>
          </a:p>
        </p:txBody>
      </p:sp>
      <p:pic>
        <p:nvPicPr>
          <p:cNvPr id="7170" name="Picture 2" descr="C:\Users\NAD\AppData\Local\Temp\SNAGHTML42b9f21.PNG">
            <a:extLst>
              <a:ext uri="{FF2B5EF4-FFF2-40B4-BE49-F238E27FC236}">
                <a16:creationId xmlns:a16="http://schemas.microsoft.com/office/drawing/2014/main" id="{866AC874-48DD-4E47-A193-EA9EF9ECE7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91780" y="2584174"/>
            <a:ext cx="7411008" cy="2531082"/>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1144A71A-69AF-4007-A0A9-8304DAE11BCB}"/>
              </a:ext>
            </a:extLst>
          </p:cNvPr>
          <p:cNvSpPr>
            <a:spLocks noGrp="1"/>
          </p:cNvSpPr>
          <p:nvPr>
            <p:ph type="sldNum" sz="quarter" idx="12"/>
          </p:nvPr>
        </p:nvSpPr>
        <p:spPr/>
        <p:txBody>
          <a:bodyPr/>
          <a:lstStyle/>
          <a:p>
            <a:fld id="{D57F1E4F-1CFF-5643-939E-217C01CDF565}" type="slidenum">
              <a:rPr lang="en-US" smtClean="0"/>
              <a:pPr/>
              <a:t>23</a:t>
            </a:fld>
            <a:endParaRPr lang="en-US" dirty="0"/>
          </a:p>
        </p:txBody>
      </p:sp>
    </p:spTree>
    <p:extLst>
      <p:ext uri="{BB962C8B-B14F-4D97-AF65-F5344CB8AC3E}">
        <p14:creationId xmlns:p14="http://schemas.microsoft.com/office/powerpoint/2010/main" val="19268346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10244" name="Rectangle 70">
            <a:extLst>
              <a:ext uri="{FF2B5EF4-FFF2-40B4-BE49-F238E27FC236}">
                <a16:creationId xmlns:a16="http://schemas.microsoft.com/office/drawing/2014/main" id="{E491B121-12B5-4977-A064-636AB0B9B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45" name="Rectangle 72">
            <a:extLst>
              <a:ext uri="{FF2B5EF4-FFF2-40B4-BE49-F238E27FC236}">
                <a16:creationId xmlns:a16="http://schemas.microsoft.com/office/drawing/2014/main" id="{2ED05F70-AB3E-4472-B26B-EFE6A5A59B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pic>
        <p:nvPicPr>
          <p:cNvPr id="10242" name="Picture 2" descr="C:\Users\NAD\AppData\Local\Temp\SNAGHTML466cef8.PNG">
            <a:extLst>
              <a:ext uri="{FF2B5EF4-FFF2-40B4-BE49-F238E27FC236}">
                <a16:creationId xmlns:a16="http://schemas.microsoft.com/office/drawing/2014/main" id="{9FD8216B-E7BD-4C59-9C0B-3627DC19FF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62088" y="1421176"/>
            <a:ext cx="3981455" cy="3695606"/>
          </a:xfrm>
          <a:prstGeom prst="rect">
            <a:avLst/>
          </a:prstGeom>
          <a:noFill/>
          <a:extLst>
            <a:ext uri="{909E8E84-426E-40DD-AFC4-6F175D3DCCD1}">
              <a14:hiddenFill xmlns:a14="http://schemas.microsoft.com/office/drawing/2010/main">
                <a:solidFill>
                  <a:srgbClr val="FFFFFF"/>
                </a:solidFill>
              </a14:hiddenFill>
            </a:ext>
          </a:extLst>
        </p:spPr>
      </p:pic>
      <p:sp>
        <p:nvSpPr>
          <p:cNvPr id="10246" name="Freeform 11">
            <a:extLst>
              <a:ext uri="{FF2B5EF4-FFF2-40B4-BE49-F238E27FC236}">
                <a16:creationId xmlns:a16="http://schemas.microsoft.com/office/drawing/2014/main" id="{21F6BE39-9E37-45F0-B10C-92305CFB7C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A9789DC-8B8F-494D-A2B9-011718AD3F3A}"/>
              </a:ext>
            </a:extLst>
          </p:cNvPr>
          <p:cNvSpPr>
            <a:spLocks noGrp="1"/>
          </p:cNvSpPr>
          <p:nvPr>
            <p:ph type="title"/>
          </p:nvPr>
        </p:nvSpPr>
        <p:spPr>
          <a:xfrm>
            <a:off x="649224" y="645106"/>
            <a:ext cx="6574536" cy="1259894"/>
          </a:xfrm>
        </p:spPr>
        <p:txBody>
          <a:bodyPr>
            <a:normAutofit/>
          </a:bodyPr>
          <a:lstStyle/>
          <a:p>
            <a:r>
              <a:rPr lang="fr-FR"/>
              <a:t>Modèle dynamique</a:t>
            </a:r>
          </a:p>
        </p:txBody>
      </p:sp>
      <p:sp>
        <p:nvSpPr>
          <p:cNvPr id="3" name="Content Placeholder 2">
            <a:extLst>
              <a:ext uri="{FF2B5EF4-FFF2-40B4-BE49-F238E27FC236}">
                <a16:creationId xmlns:a16="http://schemas.microsoft.com/office/drawing/2014/main" id="{64A888CE-CD8B-446F-9D69-A9AC395AC674}"/>
              </a:ext>
            </a:extLst>
          </p:cNvPr>
          <p:cNvSpPr>
            <a:spLocks noGrp="1"/>
          </p:cNvSpPr>
          <p:nvPr>
            <p:ph idx="1"/>
          </p:nvPr>
        </p:nvSpPr>
        <p:spPr>
          <a:xfrm>
            <a:off x="649224" y="2133600"/>
            <a:ext cx="6574535" cy="3759253"/>
          </a:xfrm>
        </p:spPr>
        <p:txBody>
          <a:bodyPr>
            <a:normAutofit/>
          </a:bodyPr>
          <a:lstStyle/>
          <a:p>
            <a:r>
              <a:rPr lang="fr-FR" dirty="0"/>
              <a:t>Cette partie de modélisation présente une grande importance pour</a:t>
            </a:r>
            <a:br>
              <a:rPr lang="fr-FR" dirty="0"/>
            </a:br>
            <a:r>
              <a:rPr lang="fr-FR" dirty="0"/>
              <a:t>la commande, car elle est destinée pour prédire les couples nécessaires qu’on doit appliquer aux avant-bras afin d’exécuter une tache bien déterminée.</a:t>
            </a:r>
          </a:p>
          <a:p>
            <a:endParaRPr lang="fr-FR" dirty="0"/>
          </a:p>
          <a:p>
            <a:r>
              <a:rPr lang="fr-FR" dirty="0"/>
              <a:t>Les couples donnés par les moteurs aux articulations servent à la fois </a:t>
            </a:r>
            <a:r>
              <a:rPr lang="fr-FR" dirty="0">
                <a:solidFill>
                  <a:srgbClr val="FF0000"/>
                </a:solidFill>
              </a:rPr>
              <a:t>d’annuler l’effet de la gravité</a:t>
            </a:r>
            <a:r>
              <a:rPr lang="fr-FR" dirty="0"/>
              <a:t>, et </a:t>
            </a:r>
            <a:r>
              <a:rPr lang="fr-FR" dirty="0">
                <a:solidFill>
                  <a:srgbClr val="FF0000"/>
                </a:solidFill>
              </a:rPr>
              <a:t>fournir des accélérations désirées </a:t>
            </a:r>
            <a:r>
              <a:rPr lang="fr-FR" dirty="0"/>
              <a:t>aux différentes parties de la structure selon la tache qu’on veut que la nacelle exécute.</a:t>
            </a:r>
            <a:br>
              <a:rPr lang="fr-FR" dirty="0"/>
            </a:br>
            <a:r>
              <a:rPr lang="fr-FR" dirty="0">
                <a:sym typeface="Wingdings" panose="05000000000000000000" pitchFamily="2" charset="2"/>
              </a:rPr>
              <a:t> </a:t>
            </a:r>
            <a:r>
              <a:rPr lang="fr-FR" dirty="0">
                <a:solidFill>
                  <a:srgbClr val="FF0000"/>
                </a:solidFill>
                <a:sym typeface="Wingdings" panose="05000000000000000000" pitchFamily="2" charset="2"/>
              </a:rPr>
              <a:t>T = Tg +Ta</a:t>
            </a:r>
            <a:endParaRPr lang="fr-FR" dirty="0">
              <a:solidFill>
                <a:srgbClr val="FF0000"/>
              </a:solidFill>
            </a:endParaRPr>
          </a:p>
        </p:txBody>
      </p:sp>
      <p:sp>
        <p:nvSpPr>
          <p:cNvPr id="4" name="Slide Number Placeholder 3">
            <a:extLst>
              <a:ext uri="{FF2B5EF4-FFF2-40B4-BE49-F238E27FC236}">
                <a16:creationId xmlns:a16="http://schemas.microsoft.com/office/drawing/2014/main" id="{1DE44DBB-AB73-446B-9495-C07C17FA500F}"/>
              </a:ext>
            </a:extLst>
          </p:cNvPr>
          <p:cNvSpPr>
            <a:spLocks noGrp="1"/>
          </p:cNvSpPr>
          <p:nvPr>
            <p:ph type="sldNum" sz="quarter" idx="12"/>
          </p:nvPr>
        </p:nvSpPr>
        <p:spPr>
          <a:xfrm>
            <a:off x="121514" y="6133610"/>
            <a:ext cx="779767" cy="365125"/>
          </a:xfrm>
        </p:spPr>
        <p:txBody>
          <a:bodyPr>
            <a:normAutofit/>
          </a:bodyPr>
          <a:lstStyle/>
          <a:p>
            <a:pPr>
              <a:lnSpc>
                <a:spcPct val="90000"/>
              </a:lnSpc>
              <a:spcAft>
                <a:spcPts val="600"/>
              </a:spcAft>
            </a:pPr>
            <a:fld id="{D57F1E4F-1CFF-5643-939E-217C01CDF565}" type="slidenum">
              <a:rPr lang="en-US" sz="1900" smtClean="0"/>
              <a:pPr>
                <a:lnSpc>
                  <a:spcPct val="90000"/>
                </a:lnSpc>
                <a:spcAft>
                  <a:spcPts val="600"/>
                </a:spcAft>
              </a:pPr>
              <a:t>24</a:t>
            </a:fld>
            <a:endParaRPr lang="en-US" sz="1900"/>
          </a:p>
        </p:txBody>
      </p:sp>
    </p:spTree>
    <p:extLst>
      <p:ext uri="{BB962C8B-B14F-4D97-AF65-F5344CB8AC3E}">
        <p14:creationId xmlns:p14="http://schemas.microsoft.com/office/powerpoint/2010/main" val="432932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FA9232-16E8-4BF5-8E34-C65833575E00}"/>
              </a:ext>
            </a:extLst>
          </p:cNvPr>
          <p:cNvSpPr>
            <a:spLocks noGrp="1"/>
          </p:cNvSpPr>
          <p:nvPr>
            <p:ph type="title"/>
          </p:nvPr>
        </p:nvSpPr>
        <p:spPr/>
        <p:txBody>
          <a:bodyPr/>
          <a:lstStyle/>
          <a:p>
            <a:pPr algn="ctr"/>
            <a:r>
              <a:rPr lang="fr-FR" dirty="0"/>
              <a:t>Modèle dynamique</a:t>
            </a:r>
          </a:p>
        </p:txBody>
      </p:sp>
      <p:sp>
        <p:nvSpPr>
          <p:cNvPr id="3" name="Content Placeholder 2">
            <a:extLst>
              <a:ext uri="{FF2B5EF4-FFF2-40B4-BE49-F238E27FC236}">
                <a16:creationId xmlns:a16="http://schemas.microsoft.com/office/drawing/2014/main" id="{D2619631-506C-4A6A-99C8-C787932262BA}"/>
              </a:ext>
            </a:extLst>
          </p:cNvPr>
          <p:cNvSpPr>
            <a:spLocks noGrp="1"/>
          </p:cNvSpPr>
          <p:nvPr>
            <p:ph idx="1"/>
          </p:nvPr>
        </p:nvSpPr>
        <p:spPr/>
        <p:txBody>
          <a:bodyPr/>
          <a:lstStyle/>
          <a:p>
            <a:r>
              <a:rPr lang="fr-FR" dirty="0"/>
              <a:t>Le Modèle est compliqué à cause de la structure parallèle</a:t>
            </a:r>
          </a:p>
          <a:p>
            <a:r>
              <a:rPr lang="fr-FR" dirty="0"/>
              <a:t>Trois choses à considérer pour avoir un modèle simplifié:</a:t>
            </a:r>
          </a:p>
          <a:p>
            <a:r>
              <a:rPr lang="fr-FR" dirty="0"/>
              <a:t>La vitesse est très lent et en plus:</a:t>
            </a:r>
          </a:p>
          <a:p>
            <a:r>
              <a:rPr lang="fr-FR" dirty="0"/>
              <a:t>La gravité est élevée par rapport à la dynamique de l’effecteur</a:t>
            </a:r>
          </a:p>
          <a:p>
            <a:r>
              <a:rPr lang="fr-FR" dirty="0"/>
              <a:t>Le rapport de réduction est important : n=231</a:t>
            </a:r>
            <a:br>
              <a:rPr lang="fr-FR" dirty="0"/>
            </a:br>
            <a:br>
              <a:rPr lang="fr-FR" dirty="0"/>
            </a:br>
            <a:r>
              <a:rPr lang="fr-FR" dirty="0">
                <a:sym typeface="Wingdings" panose="05000000000000000000" pitchFamily="2" charset="2"/>
              </a:rPr>
              <a:t> </a:t>
            </a:r>
            <a:r>
              <a:rPr lang="fr-FR" sz="2000" b="1" dirty="0">
                <a:solidFill>
                  <a:srgbClr val="FF0000"/>
                </a:solidFill>
                <a:sym typeface="Wingdings" panose="05000000000000000000" pitchFamily="2" charset="2"/>
              </a:rPr>
              <a:t>Le couple dû à l’accélération est négligeable par rapport  au couple dû la gravité. T=Tg</a:t>
            </a:r>
            <a:br>
              <a:rPr lang="fr-FR" sz="2000" b="1" dirty="0">
                <a:solidFill>
                  <a:srgbClr val="FF0000"/>
                </a:solidFill>
                <a:sym typeface="Wingdings" panose="05000000000000000000" pitchFamily="2" charset="2"/>
              </a:rPr>
            </a:br>
            <a:br>
              <a:rPr lang="fr-FR" dirty="0">
                <a:sym typeface="Wingdings" panose="05000000000000000000" pitchFamily="2" charset="2"/>
              </a:rPr>
            </a:br>
            <a:endParaRPr lang="fr-FR" dirty="0"/>
          </a:p>
        </p:txBody>
      </p:sp>
      <p:sp>
        <p:nvSpPr>
          <p:cNvPr id="4" name="Slide Number Placeholder 3">
            <a:extLst>
              <a:ext uri="{FF2B5EF4-FFF2-40B4-BE49-F238E27FC236}">
                <a16:creationId xmlns:a16="http://schemas.microsoft.com/office/drawing/2014/main" id="{E0F98DD3-5F58-4BBA-B1EF-64E97C4DBC5D}"/>
              </a:ext>
            </a:extLst>
          </p:cNvPr>
          <p:cNvSpPr>
            <a:spLocks noGrp="1"/>
          </p:cNvSpPr>
          <p:nvPr>
            <p:ph type="sldNum" sz="quarter" idx="12"/>
          </p:nvPr>
        </p:nvSpPr>
        <p:spPr/>
        <p:txBody>
          <a:bodyPr/>
          <a:lstStyle/>
          <a:p>
            <a:fld id="{D57F1E4F-1CFF-5643-939E-217C01CDF565}" type="slidenum">
              <a:rPr lang="en-US" smtClean="0"/>
              <a:pPr/>
              <a:t>25</a:t>
            </a:fld>
            <a:endParaRPr lang="en-US" dirty="0"/>
          </a:p>
        </p:txBody>
      </p:sp>
    </p:spTree>
    <p:extLst>
      <p:ext uri="{BB962C8B-B14F-4D97-AF65-F5344CB8AC3E}">
        <p14:creationId xmlns:p14="http://schemas.microsoft.com/office/powerpoint/2010/main" val="15702841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88106B-3094-47AE-ADB2-11D0F4C75806}"/>
              </a:ext>
            </a:extLst>
          </p:cNvPr>
          <p:cNvSpPr>
            <a:spLocks noGrp="1"/>
          </p:cNvSpPr>
          <p:nvPr>
            <p:ph type="title"/>
          </p:nvPr>
        </p:nvSpPr>
        <p:spPr/>
        <p:txBody>
          <a:bodyPr/>
          <a:lstStyle/>
          <a:p>
            <a:pPr algn="ctr"/>
            <a:r>
              <a:rPr lang="fr-FR" dirty="0"/>
              <a:t>La représentation d’état</a:t>
            </a:r>
          </a:p>
        </p:txBody>
      </p:sp>
      <p:sp>
        <p:nvSpPr>
          <p:cNvPr id="3" name="Content Placeholder 2">
            <a:extLst>
              <a:ext uri="{FF2B5EF4-FFF2-40B4-BE49-F238E27FC236}">
                <a16:creationId xmlns:a16="http://schemas.microsoft.com/office/drawing/2014/main" id="{67FD2433-E6F1-4F2F-B25A-7789D306EE31}"/>
              </a:ext>
            </a:extLst>
          </p:cNvPr>
          <p:cNvSpPr>
            <a:spLocks noGrp="1"/>
          </p:cNvSpPr>
          <p:nvPr>
            <p:ph idx="1"/>
          </p:nvPr>
        </p:nvSpPr>
        <p:spPr/>
        <p:txBody>
          <a:bodyPr/>
          <a:lstStyle/>
          <a:p>
            <a:r>
              <a:rPr lang="fr-FR" dirty="0"/>
              <a:t>Chaque moteur pout être représenté comme suivant:</a:t>
            </a:r>
            <a:br>
              <a:rPr lang="fr-FR" dirty="0"/>
            </a:br>
            <a:br>
              <a:rPr lang="fr-FR" dirty="0"/>
            </a:br>
            <a:br>
              <a:rPr lang="fr-FR" dirty="0"/>
            </a:br>
            <a:br>
              <a:rPr lang="fr-FR" dirty="0"/>
            </a:br>
            <a:br>
              <a:rPr lang="fr-FR" dirty="0"/>
            </a:br>
            <a:br>
              <a:rPr lang="fr-FR" dirty="0"/>
            </a:br>
            <a:br>
              <a:rPr lang="fr-FR" dirty="0"/>
            </a:br>
            <a:br>
              <a:rPr lang="fr-FR" dirty="0"/>
            </a:br>
            <a:endParaRPr lang="fr-FR" dirty="0"/>
          </a:p>
          <a:p>
            <a:r>
              <a:rPr lang="fr-FR" dirty="0"/>
              <a:t>Tel que: </a:t>
            </a:r>
          </a:p>
          <a:p>
            <a:endParaRPr lang="fr-FR" dirty="0"/>
          </a:p>
        </p:txBody>
      </p:sp>
      <p:sp>
        <p:nvSpPr>
          <p:cNvPr id="4" name="Slide Number Placeholder 3">
            <a:extLst>
              <a:ext uri="{FF2B5EF4-FFF2-40B4-BE49-F238E27FC236}">
                <a16:creationId xmlns:a16="http://schemas.microsoft.com/office/drawing/2014/main" id="{A1C5C254-95EF-4910-BEC2-F9AB37A725F4}"/>
              </a:ext>
            </a:extLst>
          </p:cNvPr>
          <p:cNvSpPr>
            <a:spLocks noGrp="1"/>
          </p:cNvSpPr>
          <p:nvPr>
            <p:ph type="sldNum" sz="quarter" idx="12"/>
          </p:nvPr>
        </p:nvSpPr>
        <p:spPr/>
        <p:txBody>
          <a:bodyPr/>
          <a:lstStyle/>
          <a:p>
            <a:fld id="{D57F1E4F-1CFF-5643-939E-217C01CDF565}" type="slidenum">
              <a:rPr lang="en-US" smtClean="0"/>
              <a:pPr/>
              <a:t>26</a:t>
            </a:fld>
            <a:endParaRPr lang="en-US" dirty="0"/>
          </a:p>
        </p:txBody>
      </p:sp>
      <p:pic>
        <p:nvPicPr>
          <p:cNvPr id="12290" name="Picture 2" descr="C:\Users\NAD\AppData\Local\Temp\SNAGHTML480684b.PNG">
            <a:extLst>
              <a:ext uri="{FF2B5EF4-FFF2-40B4-BE49-F238E27FC236}">
                <a16:creationId xmlns:a16="http://schemas.microsoft.com/office/drawing/2014/main" id="{1DC0AAEA-FE82-4929-9FB6-A6DF8AAB26C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67503" y="2671464"/>
            <a:ext cx="5256994" cy="1515072"/>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C:\Users\NAD\AppData\Local\Temp\SNAGHTML486aeeb.PNG">
            <a:extLst>
              <a:ext uri="{FF2B5EF4-FFF2-40B4-BE49-F238E27FC236}">
                <a16:creationId xmlns:a16="http://schemas.microsoft.com/office/drawing/2014/main" id="{1D80D6DF-BC23-4FB4-806A-37FF4A70A6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76850" y="4678065"/>
            <a:ext cx="1638300" cy="2095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09408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889D50-661C-4BAC-9461-4F942104A98B}"/>
              </a:ext>
            </a:extLst>
          </p:cNvPr>
          <p:cNvSpPr>
            <a:spLocks noGrp="1"/>
          </p:cNvSpPr>
          <p:nvPr>
            <p:ph type="title"/>
          </p:nvPr>
        </p:nvSpPr>
        <p:spPr/>
        <p:txBody>
          <a:bodyPr/>
          <a:lstStyle/>
          <a:p>
            <a:pPr algn="ctr"/>
            <a:r>
              <a:rPr lang="fr-FR" dirty="0"/>
              <a:t>La représentation d’état</a:t>
            </a:r>
          </a:p>
        </p:txBody>
      </p:sp>
      <p:sp>
        <p:nvSpPr>
          <p:cNvPr id="3" name="Content Placeholder 2">
            <a:extLst>
              <a:ext uri="{FF2B5EF4-FFF2-40B4-BE49-F238E27FC236}">
                <a16:creationId xmlns:a16="http://schemas.microsoft.com/office/drawing/2014/main" id="{68897159-07E8-4FAB-804F-B9043960D882}"/>
              </a:ext>
            </a:extLst>
          </p:cNvPr>
          <p:cNvSpPr>
            <a:spLocks noGrp="1"/>
          </p:cNvSpPr>
          <p:nvPr>
            <p:ph idx="1"/>
          </p:nvPr>
        </p:nvSpPr>
        <p:spPr>
          <a:xfrm>
            <a:off x="2592925" y="2385391"/>
            <a:ext cx="8915400" cy="3777622"/>
          </a:xfrm>
        </p:spPr>
        <p:txBody>
          <a:bodyPr/>
          <a:lstStyle/>
          <a:p>
            <a:r>
              <a:rPr lang="fr-FR" dirty="0"/>
              <a:t>En prenant :</a:t>
            </a:r>
            <a:br>
              <a:rPr lang="fr-FR" dirty="0"/>
            </a:br>
            <a:br>
              <a:rPr lang="fr-FR" dirty="0"/>
            </a:br>
            <a:br>
              <a:rPr lang="fr-FR" dirty="0"/>
            </a:br>
            <a:br>
              <a:rPr lang="fr-FR" dirty="0"/>
            </a:br>
            <a:br>
              <a:rPr lang="fr-FR" dirty="0"/>
            </a:br>
            <a:endParaRPr lang="fr-FR" dirty="0"/>
          </a:p>
          <a:p>
            <a:r>
              <a:rPr lang="fr-FR" dirty="0"/>
              <a:t>On obtient cette représentation pour chaque moteur:</a:t>
            </a:r>
            <a:br>
              <a:rPr lang="fr-FR" dirty="0"/>
            </a:br>
            <a:endParaRPr lang="fr-FR" dirty="0"/>
          </a:p>
          <a:p>
            <a:pPr marL="0" indent="0">
              <a:buNone/>
            </a:pPr>
            <a:br>
              <a:rPr lang="fr-FR" dirty="0"/>
            </a:br>
            <a:endParaRPr lang="fr-FR" dirty="0"/>
          </a:p>
        </p:txBody>
      </p:sp>
      <p:sp>
        <p:nvSpPr>
          <p:cNvPr id="4" name="Slide Number Placeholder 3">
            <a:extLst>
              <a:ext uri="{FF2B5EF4-FFF2-40B4-BE49-F238E27FC236}">
                <a16:creationId xmlns:a16="http://schemas.microsoft.com/office/drawing/2014/main" id="{14D68AEC-BDD8-41BD-8F6C-3C4467B385F3}"/>
              </a:ext>
            </a:extLst>
          </p:cNvPr>
          <p:cNvSpPr>
            <a:spLocks noGrp="1"/>
          </p:cNvSpPr>
          <p:nvPr>
            <p:ph type="sldNum" sz="quarter" idx="12"/>
          </p:nvPr>
        </p:nvSpPr>
        <p:spPr/>
        <p:txBody>
          <a:bodyPr/>
          <a:lstStyle/>
          <a:p>
            <a:fld id="{D57F1E4F-1CFF-5643-939E-217C01CDF565}" type="slidenum">
              <a:rPr lang="en-US" smtClean="0"/>
              <a:pPr/>
              <a:t>27</a:t>
            </a:fld>
            <a:endParaRPr lang="en-US" dirty="0"/>
          </a:p>
        </p:txBody>
      </p:sp>
      <p:pic>
        <p:nvPicPr>
          <p:cNvPr id="13314" name="Picture 2" descr="C:\Users\NAD\AppData\Local\Temp\SNAGHTML48790e1.PNG">
            <a:extLst>
              <a:ext uri="{FF2B5EF4-FFF2-40B4-BE49-F238E27FC236}">
                <a16:creationId xmlns:a16="http://schemas.microsoft.com/office/drawing/2014/main" id="{FC17BB46-B577-4F2E-BD87-81EF42CAF4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26795" y="1905000"/>
            <a:ext cx="1085850" cy="1228725"/>
          </a:xfrm>
          <a:prstGeom prst="rect">
            <a:avLst/>
          </a:prstGeom>
          <a:noFill/>
          <a:extLst>
            <a:ext uri="{909E8E84-426E-40DD-AFC4-6F175D3DCCD1}">
              <a14:hiddenFill xmlns:a14="http://schemas.microsoft.com/office/drawing/2010/main">
                <a:solidFill>
                  <a:srgbClr val="FFFFFF"/>
                </a:solidFill>
              </a14:hiddenFill>
            </a:ext>
          </a:extLst>
        </p:spPr>
      </p:pic>
      <p:pic>
        <p:nvPicPr>
          <p:cNvPr id="13318" name="Picture 6" descr="C:\Users\NAD\AppData\Local\Temp\SNAGHTML48f69c1.PNG">
            <a:extLst>
              <a:ext uri="{FF2B5EF4-FFF2-40B4-BE49-F238E27FC236}">
                <a16:creationId xmlns:a16="http://schemas.microsoft.com/office/drawing/2014/main" id="{88BAA149-1817-4730-85BB-A6E2168E69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75483" y="4783015"/>
            <a:ext cx="3881244" cy="13799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00427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25F93C-0C2B-41D1-8A0C-37BE41475EC9}"/>
              </a:ext>
            </a:extLst>
          </p:cNvPr>
          <p:cNvSpPr>
            <a:spLocks noGrp="1"/>
          </p:cNvSpPr>
          <p:nvPr>
            <p:ph type="title"/>
          </p:nvPr>
        </p:nvSpPr>
        <p:spPr/>
        <p:txBody>
          <a:bodyPr/>
          <a:lstStyle/>
          <a:p>
            <a:r>
              <a:rPr lang="fr-FR" dirty="0"/>
              <a:t>commande none-linéaire en cascade</a:t>
            </a:r>
          </a:p>
        </p:txBody>
      </p:sp>
      <p:sp>
        <p:nvSpPr>
          <p:cNvPr id="3" name="Content Placeholder 2">
            <a:extLst>
              <a:ext uri="{FF2B5EF4-FFF2-40B4-BE49-F238E27FC236}">
                <a16:creationId xmlns:a16="http://schemas.microsoft.com/office/drawing/2014/main" id="{8B24E4DC-1106-4508-83C5-DEE537982A9C}"/>
              </a:ext>
            </a:extLst>
          </p:cNvPr>
          <p:cNvSpPr>
            <a:spLocks noGrp="1"/>
          </p:cNvSpPr>
          <p:nvPr>
            <p:ph idx="1"/>
          </p:nvPr>
        </p:nvSpPr>
        <p:spPr/>
        <p:txBody>
          <a:bodyPr/>
          <a:lstStyle/>
          <a:p>
            <a:pPr>
              <a:buFont typeface="+mj-lt"/>
              <a:buAutoNum type="alphaUcPeriod"/>
            </a:pPr>
            <a:r>
              <a:rPr lang="fr-FR" dirty="0"/>
              <a:t> la partie mécanique:</a:t>
            </a:r>
            <a:br>
              <a:rPr lang="fr-FR" dirty="0"/>
            </a:br>
            <a:r>
              <a:rPr lang="fr-FR" dirty="0"/>
              <a:t>	le courant x3 est la commende (Input) de ce sous système:</a:t>
            </a:r>
            <a:br>
              <a:rPr lang="fr-FR" dirty="0"/>
            </a:br>
            <a:r>
              <a:rPr lang="fr-FR" dirty="0"/>
              <a:t>  </a:t>
            </a:r>
            <a:r>
              <a:rPr lang="fr-FR" dirty="0">
                <a:solidFill>
                  <a:schemeClr val="accent1">
                    <a:lumMod val="60000"/>
                    <a:lumOff val="40000"/>
                  </a:schemeClr>
                </a:solidFill>
              </a:rPr>
              <a:t>1)</a:t>
            </a:r>
            <a:r>
              <a:rPr lang="fr-FR" dirty="0"/>
              <a:t> linéariser le sous-système par un feedback statique</a:t>
            </a:r>
            <a:br>
              <a:rPr lang="fr-FR" dirty="0"/>
            </a:br>
            <a:r>
              <a:rPr lang="fr-FR" dirty="0"/>
              <a:t>   </a:t>
            </a:r>
            <a:r>
              <a:rPr lang="fr-FR" dirty="0">
                <a:solidFill>
                  <a:schemeClr val="accent1">
                    <a:lumMod val="60000"/>
                    <a:lumOff val="40000"/>
                  </a:schemeClr>
                </a:solidFill>
              </a:rPr>
              <a:t>2) </a:t>
            </a:r>
            <a:r>
              <a:rPr lang="fr-FR" dirty="0"/>
              <a:t>contrôler la sortie x1	</a:t>
            </a:r>
          </a:p>
          <a:p>
            <a:pPr>
              <a:buFont typeface="+mj-lt"/>
              <a:buAutoNum type="alphaUcPeriod"/>
            </a:pPr>
            <a:r>
              <a:rPr lang="fr-FR" dirty="0"/>
              <a:t>La partie électrique:	</a:t>
            </a:r>
            <a:br>
              <a:rPr lang="fr-FR" dirty="0"/>
            </a:br>
            <a:r>
              <a:rPr lang="fr-FR" dirty="0"/>
              <a:t>la tension u est l’entrée:</a:t>
            </a:r>
            <a:br>
              <a:rPr lang="fr-FR" dirty="0"/>
            </a:br>
            <a:r>
              <a:rPr lang="fr-FR" dirty="0">
                <a:solidFill>
                  <a:schemeClr val="accent1">
                    <a:lumMod val="60000"/>
                    <a:lumOff val="40000"/>
                  </a:schemeClr>
                </a:solidFill>
              </a:rPr>
              <a:t>1) </a:t>
            </a:r>
            <a:r>
              <a:rPr lang="fr-FR" dirty="0"/>
              <a:t>linéariser le sous-système par un feedback statique</a:t>
            </a:r>
            <a:br>
              <a:rPr lang="fr-FR" dirty="0"/>
            </a:br>
            <a:r>
              <a:rPr lang="fr-FR" dirty="0"/>
              <a:t> </a:t>
            </a:r>
            <a:r>
              <a:rPr lang="fr-FR" dirty="0">
                <a:solidFill>
                  <a:schemeClr val="accent1">
                    <a:lumMod val="60000"/>
                    <a:lumOff val="40000"/>
                  </a:schemeClr>
                </a:solidFill>
              </a:rPr>
              <a:t>2) </a:t>
            </a:r>
            <a:r>
              <a:rPr lang="fr-FR" dirty="0"/>
              <a:t>contrôler la sortie x3</a:t>
            </a:r>
          </a:p>
          <a:p>
            <a:pPr marL="0" indent="0">
              <a:buNone/>
            </a:pPr>
            <a:endParaRPr lang="en-GB" dirty="0"/>
          </a:p>
          <a:p>
            <a:pPr marL="0" indent="0">
              <a:buNone/>
            </a:pPr>
            <a:r>
              <a:rPr lang="en-GB" dirty="0"/>
              <a:t> </a:t>
            </a:r>
            <a:endParaRPr lang="fr-FR" dirty="0"/>
          </a:p>
        </p:txBody>
      </p:sp>
      <p:sp>
        <p:nvSpPr>
          <p:cNvPr id="4" name="Slide Number Placeholder 3">
            <a:extLst>
              <a:ext uri="{FF2B5EF4-FFF2-40B4-BE49-F238E27FC236}">
                <a16:creationId xmlns:a16="http://schemas.microsoft.com/office/drawing/2014/main" id="{E3B03D3A-AB9F-417B-88D9-EF600626AF3E}"/>
              </a:ext>
            </a:extLst>
          </p:cNvPr>
          <p:cNvSpPr>
            <a:spLocks noGrp="1"/>
          </p:cNvSpPr>
          <p:nvPr>
            <p:ph type="sldNum" sz="quarter" idx="12"/>
          </p:nvPr>
        </p:nvSpPr>
        <p:spPr/>
        <p:txBody>
          <a:bodyPr/>
          <a:lstStyle/>
          <a:p>
            <a:fld id="{D57F1E4F-1CFF-5643-939E-217C01CDF565}" type="slidenum">
              <a:rPr lang="en-US" smtClean="0"/>
              <a:pPr/>
              <a:t>28</a:t>
            </a:fld>
            <a:endParaRPr lang="en-US" dirty="0"/>
          </a:p>
        </p:txBody>
      </p:sp>
    </p:spTree>
    <p:extLst>
      <p:ext uri="{BB962C8B-B14F-4D97-AF65-F5344CB8AC3E}">
        <p14:creationId xmlns:p14="http://schemas.microsoft.com/office/powerpoint/2010/main" val="25798091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4B86F-B4D3-405E-9E11-C5E4ADED893D}"/>
              </a:ext>
            </a:extLst>
          </p:cNvPr>
          <p:cNvSpPr>
            <a:spLocks noGrp="1"/>
          </p:cNvSpPr>
          <p:nvPr>
            <p:ph type="title"/>
          </p:nvPr>
        </p:nvSpPr>
        <p:spPr>
          <a:xfrm>
            <a:off x="2407394" y="306333"/>
            <a:ext cx="8911687" cy="1280890"/>
          </a:xfrm>
        </p:spPr>
        <p:txBody>
          <a:bodyPr/>
          <a:lstStyle/>
          <a:p>
            <a:r>
              <a:rPr lang="fr-FR" dirty="0"/>
              <a:t>commande none-linéaire en cascade</a:t>
            </a:r>
          </a:p>
        </p:txBody>
      </p:sp>
      <p:sp>
        <p:nvSpPr>
          <p:cNvPr id="3" name="Content Placeholder 2">
            <a:extLst>
              <a:ext uri="{FF2B5EF4-FFF2-40B4-BE49-F238E27FC236}">
                <a16:creationId xmlns:a16="http://schemas.microsoft.com/office/drawing/2014/main" id="{590BC6DD-8BEC-415D-91CC-1ADA382EA74A}"/>
              </a:ext>
            </a:extLst>
          </p:cNvPr>
          <p:cNvSpPr>
            <a:spLocks noGrp="1"/>
          </p:cNvSpPr>
          <p:nvPr>
            <p:ph idx="1"/>
          </p:nvPr>
        </p:nvSpPr>
        <p:spPr/>
        <p:txBody>
          <a:bodyPr/>
          <a:lstStyle/>
          <a:p>
            <a:endParaRPr lang="fr-FR" dirty="0"/>
          </a:p>
        </p:txBody>
      </p:sp>
      <p:sp>
        <p:nvSpPr>
          <p:cNvPr id="4" name="Slide Number Placeholder 3">
            <a:extLst>
              <a:ext uri="{FF2B5EF4-FFF2-40B4-BE49-F238E27FC236}">
                <a16:creationId xmlns:a16="http://schemas.microsoft.com/office/drawing/2014/main" id="{EE42ECD5-5D59-4049-A919-66953016D6A2}"/>
              </a:ext>
            </a:extLst>
          </p:cNvPr>
          <p:cNvSpPr>
            <a:spLocks noGrp="1"/>
          </p:cNvSpPr>
          <p:nvPr>
            <p:ph type="sldNum" sz="quarter" idx="12"/>
          </p:nvPr>
        </p:nvSpPr>
        <p:spPr/>
        <p:txBody>
          <a:bodyPr/>
          <a:lstStyle/>
          <a:p>
            <a:fld id="{D57F1E4F-1CFF-5643-939E-217C01CDF565}" type="slidenum">
              <a:rPr lang="en-US" smtClean="0"/>
              <a:pPr/>
              <a:t>29</a:t>
            </a:fld>
            <a:endParaRPr lang="en-US" dirty="0"/>
          </a:p>
        </p:txBody>
      </p:sp>
      <p:pic>
        <p:nvPicPr>
          <p:cNvPr id="1028" name="Picture 4" descr="C:\Users\NAD\AppData\Local\Temp\SNAGHTML57b30a.PNG">
            <a:extLst>
              <a:ext uri="{FF2B5EF4-FFF2-40B4-BE49-F238E27FC236}">
                <a16:creationId xmlns:a16="http://schemas.microsoft.com/office/drawing/2014/main" id="{3B2C7376-D60B-4ECE-B388-50AF066D8A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4928" y="1057275"/>
            <a:ext cx="8858250" cy="580072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C:\Users\NAD\AppData\Local\Temp\SNAGHTML48f69c1.PNG">
            <a:extLst>
              <a:ext uri="{FF2B5EF4-FFF2-40B4-BE49-F238E27FC236}">
                <a16:creationId xmlns:a16="http://schemas.microsoft.com/office/drawing/2014/main" id="{FDA436B7-5FD7-442F-9AFB-EAA5ABDD70E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88076" y="1320324"/>
            <a:ext cx="3037992" cy="1080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46928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1433EA-4ED9-4236-B005-0F2C39B847B0}"/>
              </a:ext>
            </a:extLst>
          </p:cNvPr>
          <p:cNvSpPr>
            <a:spLocks noGrp="1"/>
          </p:cNvSpPr>
          <p:nvPr>
            <p:ph type="title"/>
          </p:nvPr>
        </p:nvSpPr>
        <p:spPr/>
        <p:txBody>
          <a:bodyPr/>
          <a:lstStyle/>
          <a:p>
            <a:pPr algn="ctr"/>
            <a:r>
              <a:rPr lang="fr-FR" dirty="0"/>
              <a:t>Conception</a:t>
            </a:r>
          </a:p>
        </p:txBody>
      </p:sp>
      <p:sp>
        <p:nvSpPr>
          <p:cNvPr id="3" name="Content Placeholder 2">
            <a:extLst>
              <a:ext uri="{FF2B5EF4-FFF2-40B4-BE49-F238E27FC236}">
                <a16:creationId xmlns:a16="http://schemas.microsoft.com/office/drawing/2014/main" id="{0627AC0B-8228-48CF-960C-BA6EAE8D9CA1}"/>
              </a:ext>
            </a:extLst>
          </p:cNvPr>
          <p:cNvSpPr>
            <a:spLocks noGrp="1"/>
          </p:cNvSpPr>
          <p:nvPr>
            <p:ph idx="1"/>
          </p:nvPr>
        </p:nvSpPr>
        <p:spPr>
          <a:xfrm>
            <a:off x="2695230" y="1696278"/>
            <a:ext cx="8915400" cy="3777622"/>
          </a:xfrm>
        </p:spPr>
        <p:txBody>
          <a:bodyPr/>
          <a:lstStyle/>
          <a:p>
            <a:r>
              <a:rPr lang="en-GB" dirty="0" err="1"/>
              <a:t>L’actionneur</a:t>
            </a:r>
            <a:r>
              <a:rPr lang="en-GB" dirty="0"/>
              <a:t> </a:t>
            </a:r>
            <a:r>
              <a:rPr lang="en-GB" dirty="0" err="1"/>
              <a:t>magn</a:t>
            </a:r>
            <a:r>
              <a:rPr lang="fr-FR" dirty="0"/>
              <a:t>étique</a:t>
            </a:r>
          </a:p>
        </p:txBody>
      </p:sp>
      <p:sp>
        <p:nvSpPr>
          <p:cNvPr id="4" name="Slide Number Placeholder 3">
            <a:extLst>
              <a:ext uri="{FF2B5EF4-FFF2-40B4-BE49-F238E27FC236}">
                <a16:creationId xmlns:a16="http://schemas.microsoft.com/office/drawing/2014/main" id="{75A33767-A460-488B-82EF-0B5421E66F21}"/>
              </a:ext>
            </a:extLst>
          </p:cNvPr>
          <p:cNvSpPr>
            <a:spLocks noGrp="1"/>
          </p:cNvSpPr>
          <p:nvPr>
            <p:ph type="sldNum" sz="quarter" idx="12"/>
          </p:nvPr>
        </p:nvSpPr>
        <p:spPr/>
        <p:txBody>
          <a:bodyPr/>
          <a:lstStyle/>
          <a:p>
            <a:fld id="{D57F1E4F-1CFF-5643-939E-217C01CDF565}" type="slidenum">
              <a:rPr lang="en-US" smtClean="0"/>
              <a:pPr/>
              <a:t>3</a:t>
            </a:fld>
            <a:endParaRPr lang="en-US" dirty="0"/>
          </a:p>
        </p:txBody>
      </p:sp>
      <p:pic>
        <p:nvPicPr>
          <p:cNvPr id="5" name="Espace réservé du contenu 4">
            <a:extLst>
              <a:ext uri="{FF2B5EF4-FFF2-40B4-BE49-F238E27FC236}">
                <a16:creationId xmlns:a16="http://schemas.microsoft.com/office/drawing/2014/main" id="{FE44FAE0-2C92-415A-BF22-C21CB33080EC}"/>
              </a:ext>
            </a:extLst>
          </p:cNvPr>
          <p:cNvPicPr>
            <a:picLocks noChangeAspect="1"/>
          </p:cNvPicPr>
          <p:nvPr/>
        </p:nvPicPr>
        <p:blipFill>
          <a:blip r:embed="rId2"/>
          <a:stretch>
            <a:fillRect/>
          </a:stretch>
        </p:blipFill>
        <p:spPr bwMode="auto">
          <a:xfrm>
            <a:off x="3651022" y="2357077"/>
            <a:ext cx="5951766" cy="387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305225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DEB0CD-A9EA-414B-9D1E-23C9DDED4F4B}"/>
              </a:ext>
            </a:extLst>
          </p:cNvPr>
          <p:cNvSpPr>
            <a:spLocks noGrp="1"/>
          </p:cNvSpPr>
          <p:nvPr>
            <p:ph type="title"/>
          </p:nvPr>
        </p:nvSpPr>
        <p:spPr>
          <a:xfrm>
            <a:off x="1805820" y="354906"/>
            <a:ext cx="8911687" cy="1280890"/>
          </a:xfrm>
        </p:spPr>
        <p:txBody>
          <a:bodyPr/>
          <a:lstStyle/>
          <a:p>
            <a:pPr algn="ctr"/>
            <a:r>
              <a:rPr lang="fr-FR" dirty="0" err="1"/>
              <a:t>SimMechanics</a:t>
            </a:r>
            <a:endParaRPr lang="fr-FR" dirty="0"/>
          </a:p>
        </p:txBody>
      </p:sp>
      <p:sp>
        <p:nvSpPr>
          <p:cNvPr id="3" name="Content Placeholder 2">
            <a:extLst>
              <a:ext uri="{FF2B5EF4-FFF2-40B4-BE49-F238E27FC236}">
                <a16:creationId xmlns:a16="http://schemas.microsoft.com/office/drawing/2014/main" id="{51F324E1-34F9-4ADA-A20B-124490026612}"/>
              </a:ext>
            </a:extLst>
          </p:cNvPr>
          <p:cNvSpPr>
            <a:spLocks noGrp="1"/>
          </p:cNvSpPr>
          <p:nvPr>
            <p:ph idx="1"/>
          </p:nvPr>
        </p:nvSpPr>
        <p:spPr/>
        <p:txBody>
          <a:bodyPr/>
          <a:lstStyle/>
          <a:p>
            <a:endParaRPr lang="fr-FR" dirty="0"/>
          </a:p>
        </p:txBody>
      </p:sp>
      <p:sp>
        <p:nvSpPr>
          <p:cNvPr id="4" name="Slide Number Placeholder 3">
            <a:extLst>
              <a:ext uri="{FF2B5EF4-FFF2-40B4-BE49-F238E27FC236}">
                <a16:creationId xmlns:a16="http://schemas.microsoft.com/office/drawing/2014/main" id="{B00C1466-683D-4F40-80B9-09A4B185F5D0}"/>
              </a:ext>
            </a:extLst>
          </p:cNvPr>
          <p:cNvSpPr>
            <a:spLocks noGrp="1"/>
          </p:cNvSpPr>
          <p:nvPr>
            <p:ph type="sldNum" sz="quarter" idx="12"/>
          </p:nvPr>
        </p:nvSpPr>
        <p:spPr/>
        <p:txBody>
          <a:bodyPr/>
          <a:lstStyle/>
          <a:p>
            <a:fld id="{D57F1E4F-1CFF-5643-939E-217C01CDF565}" type="slidenum">
              <a:rPr lang="en-US" smtClean="0"/>
              <a:pPr/>
              <a:t>30</a:t>
            </a:fld>
            <a:endParaRPr lang="en-US" dirty="0"/>
          </a:p>
        </p:txBody>
      </p:sp>
      <p:pic>
        <p:nvPicPr>
          <p:cNvPr id="1026" name="Picture 2" descr="C:\Users\NAD\AppData\Local\Temp\SNAGHTML55dc05d.PNG">
            <a:extLst>
              <a:ext uri="{FF2B5EF4-FFF2-40B4-BE49-F238E27FC236}">
                <a16:creationId xmlns:a16="http://schemas.microsoft.com/office/drawing/2014/main" id="{52ACD04A-4E6F-45D8-8C84-A8270294F5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7322" y="1137991"/>
            <a:ext cx="11648685" cy="47732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54680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04AF0-8247-4C48-8B2E-B8C2215CFB1E}"/>
              </a:ext>
            </a:extLst>
          </p:cNvPr>
          <p:cNvSpPr>
            <a:spLocks noGrp="1"/>
          </p:cNvSpPr>
          <p:nvPr>
            <p:ph type="title"/>
          </p:nvPr>
        </p:nvSpPr>
        <p:spPr/>
        <p:txBody>
          <a:bodyPr/>
          <a:lstStyle/>
          <a:p>
            <a:endParaRPr lang="fr-FR"/>
          </a:p>
        </p:txBody>
      </p:sp>
      <p:pic>
        <p:nvPicPr>
          <p:cNvPr id="5" name="Pres">
            <a:hlinkClick r:id="" action="ppaction://media"/>
            <a:extLst>
              <a:ext uri="{FF2B5EF4-FFF2-40B4-BE49-F238E27FC236}">
                <a16:creationId xmlns:a16="http://schemas.microsoft.com/office/drawing/2014/main" id="{8D3B70AF-02D7-421B-BC28-17C164B2281C}"/>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592925" y="505524"/>
            <a:ext cx="7006150" cy="6171219"/>
          </a:xfrm>
        </p:spPr>
      </p:pic>
      <p:sp>
        <p:nvSpPr>
          <p:cNvPr id="4" name="Slide Number Placeholder 3">
            <a:extLst>
              <a:ext uri="{FF2B5EF4-FFF2-40B4-BE49-F238E27FC236}">
                <a16:creationId xmlns:a16="http://schemas.microsoft.com/office/drawing/2014/main" id="{59D88A00-915E-4604-BA83-5BF61DF26DE3}"/>
              </a:ext>
            </a:extLst>
          </p:cNvPr>
          <p:cNvSpPr>
            <a:spLocks noGrp="1"/>
          </p:cNvSpPr>
          <p:nvPr>
            <p:ph type="sldNum" sz="quarter" idx="12"/>
          </p:nvPr>
        </p:nvSpPr>
        <p:spPr/>
        <p:txBody>
          <a:bodyPr/>
          <a:lstStyle/>
          <a:p>
            <a:fld id="{D57F1E4F-1CFF-5643-939E-217C01CDF565}" type="slidenum">
              <a:rPr lang="en-US" smtClean="0"/>
              <a:pPr/>
              <a:t>31</a:t>
            </a:fld>
            <a:endParaRPr lang="en-US" dirty="0"/>
          </a:p>
        </p:txBody>
      </p:sp>
    </p:spTree>
    <p:extLst>
      <p:ext uri="{BB962C8B-B14F-4D97-AF65-F5344CB8AC3E}">
        <p14:creationId xmlns:p14="http://schemas.microsoft.com/office/powerpoint/2010/main" val="160641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5062"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339D5C-075A-474E-AD1E-794C929E4132}"/>
              </a:ext>
            </a:extLst>
          </p:cNvPr>
          <p:cNvSpPr>
            <a:spLocks noGrp="1"/>
          </p:cNvSpPr>
          <p:nvPr>
            <p:ph type="title"/>
          </p:nvPr>
        </p:nvSpPr>
        <p:spPr>
          <a:xfrm>
            <a:off x="2208611" y="2148110"/>
            <a:ext cx="8911687" cy="1280890"/>
          </a:xfrm>
        </p:spPr>
        <p:txBody>
          <a:bodyPr>
            <a:normAutofit fontScale="90000"/>
          </a:bodyPr>
          <a:lstStyle/>
          <a:p>
            <a:pPr algn="ctr"/>
            <a:r>
              <a:rPr lang="fr-FR" sz="6600" dirty="0"/>
              <a:t>Fin.</a:t>
            </a:r>
            <a:br>
              <a:rPr lang="fr-FR" sz="6600" dirty="0"/>
            </a:br>
            <a:r>
              <a:rPr lang="fr-FR" sz="6600" dirty="0"/>
              <a:t>Merci pour votre attention. </a:t>
            </a:r>
          </a:p>
        </p:txBody>
      </p:sp>
      <p:sp>
        <p:nvSpPr>
          <p:cNvPr id="4" name="Slide Number Placeholder 3">
            <a:extLst>
              <a:ext uri="{FF2B5EF4-FFF2-40B4-BE49-F238E27FC236}">
                <a16:creationId xmlns:a16="http://schemas.microsoft.com/office/drawing/2014/main" id="{B983371A-2177-4C52-B83E-2435A3C085A1}"/>
              </a:ext>
            </a:extLst>
          </p:cNvPr>
          <p:cNvSpPr>
            <a:spLocks noGrp="1"/>
          </p:cNvSpPr>
          <p:nvPr>
            <p:ph type="sldNum" sz="quarter" idx="12"/>
          </p:nvPr>
        </p:nvSpPr>
        <p:spPr/>
        <p:txBody>
          <a:bodyPr/>
          <a:lstStyle/>
          <a:p>
            <a:fld id="{D57F1E4F-1CFF-5643-939E-217C01CDF565}" type="slidenum">
              <a:rPr lang="en-US" smtClean="0"/>
              <a:pPr/>
              <a:t>32</a:t>
            </a:fld>
            <a:endParaRPr lang="en-US" dirty="0"/>
          </a:p>
        </p:txBody>
      </p:sp>
    </p:spTree>
    <p:extLst>
      <p:ext uri="{BB962C8B-B14F-4D97-AF65-F5344CB8AC3E}">
        <p14:creationId xmlns:p14="http://schemas.microsoft.com/office/powerpoint/2010/main" val="12545449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B6F58-B5FB-4853-A3CE-B7B2CD1474FA}"/>
              </a:ext>
            </a:extLst>
          </p:cNvPr>
          <p:cNvSpPr>
            <a:spLocks noGrp="1"/>
          </p:cNvSpPr>
          <p:nvPr>
            <p:ph type="title"/>
          </p:nvPr>
        </p:nvSpPr>
        <p:spPr/>
        <p:txBody>
          <a:bodyPr/>
          <a:lstStyle/>
          <a:p>
            <a:pPr algn="ctr"/>
            <a:r>
              <a:rPr lang="fr-FR" dirty="0"/>
              <a:t>5 DDL : X, Y, Z, </a:t>
            </a:r>
            <a:r>
              <a:rPr lang="el-GR" dirty="0">
                <a:latin typeface="Arial Narrow" panose="020B0606020202030204" pitchFamily="34" charset="0"/>
              </a:rPr>
              <a:t>Ψ</a:t>
            </a:r>
            <a:r>
              <a:rPr lang="fr-FR" dirty="0">
                <a:latin typeface="Arial Narrow" panose="020B0606020202030204" pitchFamily="34" charset="0"/>
              </a:rPr>
              <a:t> et </a:t>
            </a:r>
            <a:r>
              <a:rPr lang="el-GR" dirty="0">
                <a:latin typeface="Arial Narrow" panose="020B0606020202030204" pitchFamily="34" charset="0"/>
              </a:rPr>
              <a:t>Φ</a:t>
            </a:r>
            <a:r>
              <a:rPr lang="fr-FR" dirty="0">
                <a:latin typeface="Arial Narrow" panose="020B0606020202030204" pitchFamily="34" charset="0"/>
              </a:rPr>
              <a:t> </a:t>
            </a:r>
            <a:br>
              <a:rPr lang="fr-FR" dirty="0">
                <a:latin typeface="Arial Narrow" panose="020B0606020202030204" pitchFamily="34" charset="0"/>
              </a:rPr>
            </a:br>
            <a:endParaRPr lang="fr-FR" dirty="0"/>
          </a:p>
        </p:txBody>
      </p:sp>
      <p:sp>
        <p:nvSpPr>
          <p:cNvPr id="4" name="Slide Number Placeholder 3">
            <a:extLst>
              <a:ext uri="{FF2B5EF4-FFF2-40B4-BE49-F238E27FC236}">
                <a16:creationId xmlns:a16="http://schemas.microsoft.com/office/drawing/2014/main" id="{DF983AE1-96DB-4023-B3CB-A6041B75E851}"/>
              </a:ext>
            </a:extLst>
          </p:cNvPr>
          <p:cNvSpPr>
            <a:spLocks noGrp="1"/>
          </p:cNvSpPr>
          <p:nvPr>
            <p:ph type="sldNum" sz="quarter" idx="12"/>
          </p:nvPr>
        </p:nvSpPr>
        <p:spPr/>
        <p:txBody>
          <a:bodyPr/>
          <a:lstStyle/>
          <a:p>
            <a:fld id="{D57F1E4F-1CFF-5643-939E-217C01CDF565}" type="slidenum">
              <a:rPr lang="en-US" smtClean="0"/>
              <a:pPr/>
              <a:t>4</a:t>
            </a:fld>
            <a:endParaRPr lang="en-US" dirty="0"/>
          </a:p>
        </p:txBody>
      </p:sp>
      <p:pic>
        <p:nvPicPr>
          <p:cNvPr id="11" name="Content Placeholder 10">
            <a:extLst>
              <a:ext uri="{FF2B5EF4-FFF2-40B4-BE49-F238E27FC236}">
                <a16:creationId xmlns:a16="http://schemas.microsoft.com/office/drawing/2014/main" id="{DC7CF9EF-5984-4EB3-9C58-4328494EE565}"/>
              </a:ext>
            </a:extLst>
          </p:cNvPr>
          <p:cNvPicPr>
            <a:picLocks noGrp="1" noChangeAspect="1"/>
          </p:cNvPicPr>
          <p:nvPr>
            <p:ph idx="1"/>
          </p:nvPr>
        </p:nvPicPr>
        <p:blipFill>
          <a:blip r:embed="rId2"/>
          <a:stretch>
            <a:fillRect/>
          </a:stretch>
        </p:blipFill>
        <p:spPr>
          <a:xfrm>
            <a:off x="2067454" y="1589216"/>
            <a:ext cx="7990945" cy="4259134"/>
          </a:xfrm>
        </p:spPr>
      </p:pic>
    </p:spTree>
    <p:extLst>
      <p:ext uri="{BB962C8B-B14F-4D97-AF65-F5344CB8AC3E}">
        <p14:creationId xmlns:p14="http://schemas.microsoft.com/office/powerpoint/2010/main" val="25059053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E6906D-1E46-4145-B7D0-E14B604FB9CD}"/>
              </a:ext>
            </a:extLst>
          </p:cNvPr>
          <p:cNvSpPr>
            <a:spLocks noGrp="1"/>
          </p:cNvSpPr>
          <p:nvPr>
            <p:ph type="title"/>
          </p:nvPr>
        </p:nvSpPr>
        <p:spPr/>
        <p:txBody>
          <a:bodyPr/>
          <a:lstStyle/>
          <a:p>
            <a:pPr algn="ctr"/>
            <a:r>
              <a:rPr lang="en-GB" dirty="0" err="1"/>
              <a:t>L’éspace</a:t>
            </a:r>
            <a:r>
              <a:rPr lang="en-GB" dirty="0"/>
              <a:t> du travail</a:t>
            </a:r>
            <a:endParaRPr lang="fr-FR" dirty="0"/>
          </a:p>
        </p:txBody>
      </p:sp>
      <p:sp>
        <p:nvSpPr>
          <p:cNvPr id="3" name="Content Placeholder 2">
            <a:extLst>
              <a:ext uri="{FF2B5EF4-FFF2-40B4-BE49-F238E27FC236}">
                <a16:creationId xmlns:a16="http://schemas.microsoft.com/office/drawing/2014/main" id="{A08AE0F3-417C-4554-8E1F-79F95BA98DB2}"/>
              </a:ext>
            </a:extLst>
          </p:cNvPr>
          <p:cNvSpPr>
            <a:spLocks noGrp="1"/>
          </p:cNvSpPr>
          <p:nvPr>
            <p:ph idx="1"/>
          </p:nvPr>
        </p:nvSpPr>
        <p:spPr/>
        <p:txBody>
          <a:bodyPr/>
          <a:lstStyle/>
          <a:p>
            <a:pPr marL="0" indent="0">
              <a:buNone/>
            </a:pPr>
            <a:endParaRPr lang="fr-FR" dirty="0"/>
          </a:p>
        </p:txBody>
      </p:sp>
      <p:sp>
        <p:nvSpPr>
          <p:cNvPr id="4" name="Slide Number Placeholder 3">
            <a:extLst>
              <a:ext uri="{FF2B5EF4-FFF2-40B4-BE49-F238E27FC236}">
                <a16:creationId xmlns:a16="http://schemas.microsoft.com/office/drawing/2014/main" id="{95924202-2F9B-467B-8A19-30CA2AED5AED}"/>
              </a:ext>
            </a:extLst>
          </p:cNvPr>
          <p:cNvSpPr>
            <a:spLocks noGrp="1"/>
          </p:cNvSpPr>
          <p:nvPr>
            <p:ph type="sldNum" sz="quarter" idx="12"/>
          </p:nvPr>
        </p:nvSpPr>
        <p:spPr/>
        <p:txBody>
          <a:bodyPr/>
          <a:lstStyle/>
          <a:p>
            <a:fld id="{D57F1E4F-1CFF-5643-939E-217C01CDF565}" type="slidenum">
              <a:rPr lang="en-US" smtClean="0"/>
              <a:pPr/>
              <a:t>5</a:t>
            </a:fld>
            <a:endParaRPr lang="en-US" dirty="0"/>
          </a:p>
        </p:txBody>
      </p:sp>
      <p:pic>
        <p:nvPicPr>
          <p:cNvPr id="5" name="Picture 4">
            <a:extLst>
              <a:ext uri="{FF2B5EF4-FFF2-40B4-BE49-F238E27FC236}">
                <a16:creationId xmlns:a16="http://schemas.microsoft.com/office/drawing/2014/main" id="{227E5037-54DD-462C-9EE7-40363A0823B2}"/>
              </a:ext>
            </a:extLst>
          </p:cNvPr>
          <p:cNvPicPr>
            <a:picLocks noChangeAspect="1"/>
          </p:cNvPicPr>
          <p:nvPr/>
        </p:nvPicPr>
        <p:blipFill>
          <a:blip r:embed="rId2"/>
          <a:stretch>
            <a:fillRect/>
          </a:stretch>
        </p:blipFill>
        <p:spPr>
          <a:xfrm>
            <a:off x="3052762" y="1401177"/>
            <a:ext cx="7000875" cy="4705350"/>
          </a:xfrm>
          <a:prstGeom prst="rect">
            <a:avLst/>
          </a:prstGeom>
        </p:spPr>
      </p:pic>
    </p:spTree>
    <p:extLst>
      <p:ext uri="{BB962C8B-B14F-4D97-AF65-F5344CB8AC3E}">
        <p14:creationId xmlns:p14="http://schemas.microsoft.com/office/powerpoint/2010/main" val="14817874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7913FB-5595-4BC8-9164-316333F6BB43}"/>
              </a:ext>
            </a:extLst>
          </p:cNvPr>
          <p:cNvSpPr>
            <a:spLocks noGrp="1"/>
          </p:cNvSpPr>
          <p:nvPr>
            <p:ph type="title"/>
          </p:nvPr>
        </p:nvSpPr>
        <p:spPr/>
        <p:txBody>
          <a:bodyPr/>
          <a:lstStyle/>
          <a:p>
            <a:r>
              <a:rPr lang="fr-FR" dirty="0"/>
              <a:t>Solution pour générer les rotations </a:t>
            </a:r>
            <a:r>
              <a:rPr lang="el-GR" dirty="0">
                <a:latin typeface="Arial Narrow" panose="020B0606020202030204" pitchFamily="34" charset="0"/>
              </a:rPr>
              <a:t>Ψ</a:t>
            </a:r>
            <a:r>
              <a:rPr lang="fr-FR" dirty="0">
                <a:latin typeface="Arial Narrow" panose="020B0606020202030204" pitchFamily="34" charset="0"/>
              </a:rPr>
              <a:t> et </a:t>
            </a:r>
            <a:r>
              <a:rPr lang="el-GR" dirty="0">
                <a:latin typeface="Arial Narrow" panose="020B0606020202030204" pitchFamily="34" charset="0"/>
              </a:rPr>
              <a:t>Φ</a:t>
            </a:r>
            <a:r>
              <a:rPr lang="fr-FR" dirty="0"/>
              <a:t> </a:t>
            </a:r>
          </a:p>
        </p:txBody>
      </p:sp>
      <p:pic>
        <p:nvPicPr>
          <p:cNvPr id="5" name="Content Placeholder 4">
            <a:extLst>
              <a:ext uri="{FF2B5EF4-FFF2-40B4-BE49-F238E27FC236}">
                <a16:creationId xmlns:a16="http://schemas.microsoft.com/office/drawing/2014/main" id="{A3071433-E8C8-43C9-A7B1-AF0A28A0C997}"/>
              </a:ext>
            </a:extLst>
          </p:cNvPr>
          <p:cNvPicPr>
            <a:picLocks noGrp="1" noChangeAspect="1"/>
          </p:cNvPicPr>
          <p:nvPr>
            <p:ph idx="1"/>
          </p:nvPr>
        </p:nvPicPr>
        <p:blipFill>
          <a:blip r:embed="rId2"/>
          <a:stretch>
            <a:fillRect/>
          </a:stretch>
        </p:blipFill>
        <p:spPr>
          <a:xfrm>
            <a:off x="3102758" y="1672389"/>
            <a:ext cx="6921683" cy="4215398"/>
          </a:xfrm>
          <a:prstGeom prst="rect">
            <a:avLst/>
          </a:prstGeom>
        </p:spPr>
      </p:pic>
      <p:sp>
        <p:nvSpPr>
          <p:cNvPr id="4" name="Slide Number Placeholder 3">
            <a:extLst>
              <a:ext uri="{FF2B5EF4-FFF2-40B4-BE49-F238E27FC236}">
                <a16:creationId xmlns:a16="http://schemas.microsoft.com/office/drawing/2014/main" id="{3A285917-F3FC-4D78-8B55-BD9AD745A7C5}"/>
              </a:ext>
            </a:extLst>
          </p:cNvPr>
          <p:cNvSpPr>
            <a:spLocks noGrp="1"/>
          </p:cNvSpPr>
          <p:nvPr>
            <p:ph type="sldNum" sz="quarter" idx="12"/>
          </p:nvPr>
        </p:nvSpPr>
        <p:spPr/>
        <p:txBody>
          <a:bodyPr/>
          <a:lstStyle/>
          <a:p>
            <a:fld id="{D57F1E4F-1CFF-5643-939E-217C01CDF565}" type="slidenum">
              <a:rPr lang="en-US" smtClean="0"/>
              <a:pPr/>
              <a:t>6</a:t>
            </a:fld>
            <a:endParaRPr lang="en-US" dirty="0"/>
          </a:p>
        </p:txBody>
      </p:sp>
    </p:spTree>
    <p:extLst>
      <p:ext uri="{BB962C8B-B14F-4D97-AF65-F5344CB8AC3E}">
        <p14:creationId xmlns:p14="http://schemas.microsoft.com/office/powerpoint/2010/main" val="27546747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274B16-0043-4E66-839A-B4742C0BC456}"/>
              </a:ext>
            </a:extLst>
          </p:cNvPr>
          <p:cNvSpPr>
            <a:spLocks noGrp="1"/>
          </p:cNvSpPr>
          <p:nvPr>
            <p:ph type="title"/>
          </p:nvPr>
        </p:nvSpPr>
        <p:spPr/>
        <p:txBody>
          <a:bodyPr/>
          <a:lstStyle/>
          <a:p>
            <a:endParaRPr lang="fr-FR"/>
          </a:p>
        </p:txBody>
      </p:sp>
      <p:sp>
        <p:nvSpPr>
          <p:cNvPr id="3" name="Content Placeholder 2">
            <a:extLst>
              <a:ext uri="{FF2B5EF4-FFF2-40B4-BE49-F238E27FC236}">
                <a16:creationId xmlns:a16="http://schemas.microsoft.com/office/drawing/2014/main" id="{5C336B67-1B05-4EE6-B686-C16FAF183F2A}"/>
              </a:ext>
            </a:extLst>
          </p:cNvPr>
          <p:cNvSpPr>
            <a:spLocks noGrp="1"/>
          </p:cNvSpPr>
          <p:nvPr>
            <p:ph idx="1"/>
          </p:nvPr>
        </p:nvSpPr>
        <p:spPr/>
        <p:txBody>
          <a:bodyPr/>
          <a:lstStyle/>
          <a:p>
            <a:endParaRPr lang="fr-FR"/>
          </a:p>
        </p:txBody>
      </p:sp>
      <p:sp>
        <p:nvSpPr>
          <p:cNvPr id="4" name="Slide Number Placeholder 3">
            <a:extLst>
              <a:ext uri="{FF2B5EF4-FFF2-40B4-BE49-F238E27FC236}">
                <a16:creationId xmlns:a16="http://schemas.microsoft.com/office/drawing/2014/main" id="{5F8A07B5-9B9D-4C45-9A45-CE109A97448A}"/>
              </a:ext>
            </a:extLst>
          </p:cNvPr>
          <p:cNvSpPr>
            <a:spLocks noGrp="1"/>
          </p:cNvSpPr>
          <p:nvPr>
            <p:ph type="sldNum" sz="quarter" idx="12"/>
          </p:nvPr>
        </p:nvSpPr>
        <p:spPr/>
        <p:txBody>
          <a:bodyPr/>
          <a:lstStyle/>
          <a:p>
            <a:fld id="{D57F1E4F-1CFF-5643-939E-217C01CDF565}" type="slidenum">
              <a:rPr lang="en-US" smtClean="0"/>
              <a:pPr/>
              <a:t>7</a:t>
            </a:fld>
            <a:endParaRPr lang="en-US" dirty="0"/>
          </a:p>
        </p:txBody>
      </p:sp>
      <p:pic>
        <p:nvPicPr>
          <p:cNvPr id="5" name="Picture 4">
            <a:extLst>
              <a:ext uri="{FF2B5EF4-FFF2-40B4-BE49-F238E27FC236}">
                <a16:creationId xmlns:a16="http://schemas.microsoft.com/office/drawing/2014/main" id="{CF0C34F2-1E9B-4573-8825-0B92BEF422C3}"/>
              </a:ext>
            </a:extLst>
          </p:cNvPr>
          <p:cNvPicPr>
            <a:picLocks noChangeAspect="1"/>
          </p:cNvPicPr>
          <p:nvPr/>
        </p:nvPicPr>
        <p:blipFill>
          <a:blip r:embed="rId2"/>
          <a:stretch>
            <a:fillRect/>
          </a:stretch>
        </p:blipFill>
        <p:spPr>
          <a:xfrm>
            <a:off x="3093500" y="1152907"/>
            <a:ext cx="6505575" cy="4953000"/>
          </a:xfrm>
          <a:prstGeom prst="rect">
            <a:avLst/>
          </a:prstGeom>
        </p:spPr>
      </p:pic>
    </p:spTree>
    <p:extLst>
      <p:ext uri="{BB962C8B-B14F-4D97-AF65-F5344CB8AC3E}">
        <p14:creationId xmlns:p14="http://schemas.microsoft.com/office/powerpoint/2010/main" val="28207754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F4246CF-0D96-4D89-B390-95B70CBBA1E3}"/>
              </a:ext>
            </a:extLst>
          </p:cNvPr>
          <p:cNvPicPr>
            <a:picLocks noChangeAspect="1"/>
          </p:cNvPicPr>
          <p:nvPr/>
        </p:nvPicPr>
        <p:blipFill>
          <a:blip r:embed="rId2"/>
          <a:stretch>
            <a:fillRect/>
          </a:stretch>
        </p:blipFill>
        <p:spPr>
          <a:xfrm>
            <a:off x="1676400" y="952500"/>
            <a:ext cx="8839200" cy="4953000"/>
          </a:xfrm>
          <a:prstGeom prst="rect">
            <a:avLst/>
          </a:prstGeom>
        </p:spPr>
      </p:pic>
      <p:sp>
        <p:nvSpPr>
          <p:cNvPr id="2" name="Title 1">
            <a:extLst>
              <a:ext uri="{FF2B5EF4-FFF2-40B4-BE49-F238E27FC236}">
                <a16:creationId xmlns:a16="http://schemas.microsoft.com/office/drawing/2014/main" id="{938C6FC0-82F1-41A7-A4C7-F90AC1D3CC70}"/>
              </a:ext>
            </a:extLst>
          </p:cNvPr>
          <p:cNvSpPr>
            <a:spLocks noGrp="1"/>
          </p:cNvSpPr>
          <p:nvPr>
            <p:ph type="title"/>
          </p:nvPr>
        </p:nvSpPr>
        <p:spPr/>
        <p:txBody>
          <a:bodyPr/>
          <a:lstStyle/>
          <a:p>
            <a:endParaRPr lang="fr-FR" dirty="0"/>
          </a:p>
        </p:txBody>
      </p:sp>
      <p:sp>
        <p:nvSpPr>
          <p:cNvPr id="3" name="Content Placeholder 2">
            <a:extLst>
              <a:ext uri="{FF2B5EF4-FFF2-40B4-BE49-F238E27FC236}">
                <a16:creationId xmlns:a16="http://schemas.microsoft.com/office/drawing/2014/main" id="{742C31C8-AD84-4EC3-9F2C-55847D714C33}"/>
              </a:ext>
            </a:extLst>
          </p:cNvPr>
          <p:cNvSpPr>
            <a:spLocks noGrp="1"/>
          </p:cNvSpPr>
          <p:nvPr>
            <p:ph idx="1"/>
          </p:nvPr>
        </p:nvSpPr>
        <p:spPr/>
        <p:txBody>
          <a:bodyPr/>
          <a:lstStyle/>
          <a:p>
            <a:endParaRPr lang="fr-FR"/>
          </a:p>
        </p:txBody>
      </p:sp>
      <p:sp>
        <p:nvSpPr>
          <p:cNvPr id="4" name="Slide Number Placeholder 3">
            <a:extLst>
              <a:ext uri="{FF2B5EF4-FFF2-40B4-BE49-F238E27FC236}">
                <a16:creationId xmlns:a16="http://schemas.microsoft.com/office/drawing/2014/main" id="{4C5D6C61-6F96-4B5C-8D20-9CF70E3BF3B5}"/>
              </a:ext>
            </a:extLst>
          </p:cNvPr>
          <p:cNvSpPr>
            <a:spLocks noGrp="1"/>
          </p:cNvSpPr>
          <p:nvPr>
            <p:ph type="sldNum" sz="quarter" idx="12"/>
          </p:nvPr>
        </p:nvSpPr>
        <p:spPr/>
        <p:txBody>
          <a:bodyPr/>
          <a:lstStyle/>
          <a:p>
            <a:fld id="{D57F1E4F-1CFF-5643-939E-217C01CDF565}" type="slidenum">
              <a:rPr lang="en-US" smtClean="0"/>
              <a:pPr/>
              <a:t>8</a:t>
            </a:fld>
            <a:endParaRPr lang="en-US" dirty="0"/>
          </a:p>
        </p:txBody>
      </p:sp>
    </p:spTree>
    <p:extLst>
      <p:ext uri="{BB962C8B-B14F-4D97-AF65-F5344CB8AC3E}">
        <p14:creationId xmlns:p14="http://schemas.microsoft.com/office/powerpoint/2010/main" val="5823836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36FC82-3A99-4787-98C6-BB54831DD826}"/>
              </a:ext>
            </a:extLst>
          </p:cNvPr>
          <p:cNvSpPr>
            <a:spLocks noGrp="1"/>
          </p:cNvSpPr>
          <p:nvPr>
            <p:ph type="title"/>
          </p:nvPr>
        </p:nvSpPr>
        <p:spPr/>
        <p:txBody>
          <a:bodyPr/>
          <a:lstStyle/>
          <a:p>
            <a:pPr algn="ctr"/>
            <a:r>
              <a:rPr lang="fr-FR" dirty="0"/>
              <a:t>Les mouvements translatives</a:t>
            </a:r>
          </a:p>
        </p:txBody>
      </p:sp>
      <p:sp>
        <p:nvSpPr>
          <p:cNvPr id="3" name="Content Placeholder 2">
            <a:extLst>
              <a:ext uri="{FF2B5EF4-FFF2-40B4-BE49-F238E27FC236}">
                <a16:creationId xmlns:a16="http://schemas.microsoft.com/office/drawing/2014/main" id="{DCE0158A-AE61-48B1-8875-46D11354E7A7}"/>
              </a:ext>
            </a:extLst>
          </p:cNvPr>
          <p:cNvSpPr>
            <a:spLocks noGrp="1"/>
          </p:cNvSpPr>
          <p:nvPr>
            <p:ph idx="1"/>
          </p:nvPr>
        </p:nvSpPr>
        <p:spPr>
          <a:xfrm>
            <a:off x="2211448" y="1540188"/>
            <a:ext cx="8915400" cy="5317811"/>
          </a:xfrm>
        </p:spPr>
        <p:txBody>
          <a:bodyPr>
            <a:normAutofit/>
          </a:bodyPr>
          <a:lstStyle/>
          <a:p>
            <a:r>
              <a:rPr lang="fr-FR" dirty="0"/>
              <a:t>Structure sérial (translation rotation)</a:t>
            </a:r>
            <a:br>
              <a:rPr lang="fr-FR" dirty="0"/>
            </a:br>
            <a:br>
              <a:rPr lang="fr-FR" dirty="0"/>
            </a:br>
            <a:br>
              <a:rPr lang="fr-FR" dirty="0"/>
            </a:br>
            <a:br>
              <a:rPr lang="fr-FR" dirty="0"/>
            </a:br>
            <a:br>
              <a:rPr lang="fr-FR" dirty="0"/>
            </a:br>
            <a:endParaRPr lang="fr-FR" dirty="0"/>
          </a:p>
          <a:p>
            <a:r>
              <a:rPr lang="fr-FR" dirty="0"/>
              <a:t>Structure sérial (rotation translation)</a:t>
            </a:r>
            <a:br>
              <a:rPr lang="fr-FR" dirty="0"/>
            </a:br>
            <a:br>
              <a:rPr lang="fr-FR" dirty="0"/>
            </a:br>
            <a:br>
              <a:rPr lang="fr-FR" dirty="0"/>
            </a:br>
            <a:br>
              <a:rPr lang="fr-FR" dirty="0"/>
            </a:br>
            <a:endParaRPr lang="fr-FR" dirty="0"/>
          </a:p>
          <a:p>
            <a:pPr marL="0" indent="0">
              <a:buNone/>
            </a:pPr>
            <a:endParaRPr lang="fr-FR" dirty="0"/>
          </a:p>
          <a:p>
            <a:r>
              <a:rPr lang="fr-FR" dirty="0"/>
              <a:t>Structure Hybride (translation rotation)</a:t>
            </a:r>
            <a:br>
              <a:rPr lang="fr-FR" dirty="0"/>
            </a:br>
            <a:endParaRPr lang="fr-FR" dirty="0"/>
          </a:p>
        </p:txBody>
      </p:sp>
      <p:sp>
        <p:nvSpPr>
          <p:cNvPr id="4" name="Slide Number Placeholder 3">
            <a:extLst>
              <a:ext uri="{FF2B5EF4-FFF2-40B4-BE49-F238E27FC236}">
                <a16:creationId xmlns:a16="http://schemas.microsoft.com/office/drawing/2014/main" id="{8D35AC71-AFF2-40B7-A20E-81425F6F828E}"/>
              </a:ext>
            </a:extLst>
          </p:cNvPr>
          <p:cNvSpPr>
            <a:spLocks noGrp="1"/>
          </p:cNvSpPr>
          <p:nvPr>
            <p:ph type="sldNum" sz="quarter" idx="12"/>
          </p:nvPr>
        </p:nvSpPr>
        <p:spPr/>
        <p:txBody>
          <a:bodyPr/>
          <a:lstStyle/>
          <a:p>
            <a:fld id="{D57F1E4F-1CFF-5643-939E-217C01CDF565}" type="slidenum">
              <a:rPr lang="en-US" smtClean="0"/>
              <a:pPr/>
              <a:t>9</a:t>
            </a:fld>
            <a:endParaRPr lang="en-US" dirty="0"/>
          </a:p>
        </p:txBody>
      </p:sp>
      <p:sp>
        <p:nvSpPr>
          <p:cNvPr id="5" name="Rectangle 4">
            <a:extLst>
              <a:ext uri="{FF2B5EF4-FFF2-40B4-BE49-F238E27FC236}">
                <a16:creationId xmlns:a16="http://schemas.microsoft.com/office/drawing/2014/main" id="{7514A25C-7701-4C47-BB7D-589C28899BEF}"/>
              </a:ext>
            </a:extLst>
          </p:cNvPr>
          <p:cNvSpPr/>
          <p:nvPr/>
        </p:nvSpPr>
        <p:spPr>
          <a:xfrm>
            <a:off x="3390543" y="2021306"/>
            <a:ext cx="2622884" cy="10929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Serial</a:t>
            </a:r>
            <a:br>
              <a:rPr lang="fr-FR" dirty="0"/>
            </a:br>
            <a:r>
              <a:rPr lang="fr-FR" dirty="0"/>
              <a:t>(mouvements </a:t>
            </a:r>
            <a:r>
              <a:rPr lang="fr-FR" b="1" dirty="0"/>
              <a:t>Translatives</a:t>
            </a:r>
            <a:r>
              <a:rPr lang="fr-FR" dirty="0"/>
              <a:t>)</a:t>
            </a:r>
          </a:p>
        </p:txBody>
      </p:sp>
      <p:sp>
        <p:nvSpPr>
          <p:cNvPr id="7" name="Rectangle 6">
            <a:extLst>
              <a:ext uri="{FF2B5EF4-FFF2-40B4-BE49-F238E27FC236}">
                <a16:creationId xmlns:a16="http://schemas.microsoft.com/office/drawing/2014/main" id="{AD364D27-C47B-4F31-BDB8-956011A711B3}"/>
              </a:ext>
            </a:extLst>
          </p:cNvPr>
          <p:cNvSpPr/>
          <p:nvPr/>
        </p:nvSpPr>
        <p:spPr>
          <a:xfrm>
            <a:off x="7324869" y="2021306"/>
            <a:ext cx="2622884" cy="109295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Serial</a:t>
            </a:r>
            <a:br>
              <a:rPr lang="fr-FR" dirty="0"/>
            </a:br>
            <a:r>
              <a:rPr lang="fr-FR" dirty="0"/>
              <a:t>(mouvements </a:t>
            </a:r>
            <a:r>
              <a:rPr lang="fr-FR" b="1" dirty="0"/>
              <a:t>Rotatives</a:t>
            </a:r>
            <a:r>
              <a:rPr lang="fr-FR" dirty="0"/>
              <a:t>)</a:t>
            </a:r>
          </a:p>
        </p:txBody>
      </p:sp>
      <p:sp>
        <p:nvSpPr>
          <p:cNvPr id="8" name="Arrow: Right 7">
            <a:extLst>
              <a:ext uri="{FF2B5EF4-FFF2-40B4-BE49-F238E27FC236}">
                <a16:creationId xmlns:a16="http://schemas.microsoft.com/office/drawing/2014/main" id="{BDA5734A-93BF-4164-A059-75194224870A}"/>
              </a:ext>
            </a:extLst>
          </p:cNvPr>
          <p:cNvSpPr/>
          <p:nvPr/>
        </p:nvSpPr>
        <p:spPr>
          <a:xfrm>
            <a:off x="6077596" y="2335741"/>
            <a:ext cx="1183104" cy="457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Rectangle 8">
            <a:extLst>
              <a:ext uri="{FF2B5EF4-FFF2-40B4-BE49-F238E27FC236}">
                <a16:creationId xmlns:a16="http://schemas.microsoft.com/office/drawing/2014/main" id="{64E9EF63-EF11-4530-901F-881BDCCDD06B}"/>
              </a:ext>
            </a:extLst>
          </p:cNvPr>
          <p:cNvSpPr/>
          <p:nvPr/>
        </p:nvSpPr>
        <p:spPr>
          <a:xfrm>
            <a:off x="3358459" y="3915274"/>
            <a:ext cx="2622884" cy="932447"/>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Serial</a:t>
            </a:r>
            <a:br>
              <a:rPr lang="fr-FR" dirty="0"/>
            </a:br>
            <a:r>
              <a:rPr lang="fr-FR" dirty="0"/>
              <a:t>(mouvements </a:t>
            </a:r>
            <a:r>
              <a:rPr lang="fr-FR" b="1" dirty="0"/>
              <a:t>Rotatives</a:t>
            </a:r>
            <a:r>
              <a:rPr lang="fr-FR" dirty="0"/>
              <a:t>)</a:t>
            </a:r>
          </a:p>
        </p:txBody>
      </p:sp>
      <p:sp>
        <p:nvSpPr>
          <p:cNvPr id="10" name="Rectangle 9">
            <a:extLst>
              <a:ext uri="{FF2B5EF4-FFF2-40B4-BE49-F238E27FC236}">
                <a16:creationId xmlns:a16="http://schemas.microsoft.com/office/drawing/2014/main" id="{F0B46282-633B-4DC2-99C0-5FEE1C291E41}"/>
              </a:ext>
            </a:extLst>
          </p:cNvPr>
          <p:cNvSpPr/>
          <p:nvPr/>
        </p:nvSpPr>
        <p:spPr>
          <a:xfrm>
            <a:off x="7324869" y="3915275"/>
            <a:ext cx="2622884" cy="9324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Serial</a:t>
            </a:r>
            <a:br>
              <a:rPr lang="fr-FR" dirty="0"/>
            </a:br>
            <a:r>
              <a:rPr lang="fr-FR" dirty="0"/>
              <a:t>(mouvements </a:t>
            </a:r>
            <a:r>
              <a:rPr lang="fr-FR" b="1" dirty="0"/>
              <a:t>Translatives</a:t>
            </a:r>
            <a:r>
              <a:rPr lang="fr-FR" dirty="0"/>
              <a:t>)</a:t>
            </a:r>
          </a:p>
        </p:txBody>
      </p:sp>
      <p:sp>
        <p:nvSpPr>
          <p:cNvPr id="11" name="Arrow: Right 10">
            <a:extLst>
              <a:ext uri="{FF2B5EF4-FFF2-40B4-BE49-F238E27FC236}">
                <a16:creationId xmlns:a16="http://schemas.microsoft.com/office/drawing/2014/main" id="{3924C2AA-223F-4EAC-9668-F5B76D937408}"/>
              </a:ext>
            </a:extLst>
          </p:cNvPr>
          <p:cNvSpPr/>
          <p:nvPr/>
        </p:nvSpPr>
        <p:spPr>
          <a:xfrm>
            <a:off x="6077596" y="4152897"/>
            <a:ext cx="1183104" cy="457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Arrow: Right 12">
            <a:extLst>
              <a:ext uri="{FF2B5EF4-FFF2-40B4-BE49-F238E27FC236}">
                <a16:creationId xmlns:a16="http://schemas.microsoft.com/office/drawing/2014/main" id="{6B5A3216-E242-4144-A14F-65DDAE991CC2}"/>
              </a:ext>
            </a:extLst>
          </p:cNvPr>
          <p:cNvSpPr/>
          <p:nvPr/>
        </p:nvSpPr>
        <p:spPr>
          <a:xfrm>
            <a:off x="6096000" y="5936949"/>
            <a:ext cx="1183104" cy="457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Rectangle 13">
            <a:extLst>
              <a:ext uri="{FF2B5EF4-FFF2-40B4-BE49-F238E27FC236}">
                <a16:creationId xmlns:a16="http://schemas.microsoft.com/office/drawing/2014/main" id="{15103FD2-B750-4B87-8408-B13572CF047F}"/>
              </a:ext>
            </a:extLst>
          </p:cNvPr>
          <p:cNvSpPr/>
          <p:nvPr/>
        </p:nvSpPr>
        <p:spPr>
          <a:xfrm>
            <a:off x="7324869" y="5582750"/>
            <a:ext cx="2622884" cy="109295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Serial</a:t>
            </a:r>
            <a:br>
              <a:rPr lang="fr-FR" dirty="0"/>
            </a:br>
            <a:r>
              <a:rPr lang="fr-FR" dirty="0"/>
              <a:t>(mouvements </a:t>
            </a:r>
            <a:r>
              <a:rPr lang="fr-FR" b="1" dirty="0"/>
              <a:t>Rotatives</a:t>
            </a:r>
            <a:r>
              <a:rPr lang="fr-FR" dirty="0"/>
              <a:t>)</a:t>
            </a:r>
          </a:p>
        </p:txBody>
      </p:sp>
      <p:sp>
        <p:nvSpPr>
          <p:cNvPr id="15" name="Rectangle 14">
            <a:extLst>
              <a:ext uri="{FF2B5EF4-FFF2-40B4-BE49-F238E27FC236}">
                <a16:creationId xmlns:a16="http://schemas.microsoft.com/office/drawing/2014/main" id="{E8BEA53A-2711-4D53-A787-F73BDBC71773}"/>
              </a:ext>
            </a:extLst>
          </p:cNvPr>
          <p:cNvSpPr/>
          <p:nvPr/>
        </p:nvSpPr>
        <p:spPr>
          <a:xfrm>
            <a:off x="3334008" y="5619071"/>
            <a:ext cx="2622884" cy="10929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Partie </a:t>
            </a:r>
            <a:r>
              <a:rPr lang="fr-FR" b="1" dirty="0">
                <a:solidFill>
                  <a:srgbClr val="002060"/>
                </a:solidFill>
              </a:rPr>
              <a:t>Parallèle</a:t>
            </a:r>
            <a:br>
              <a:rPr lang="fr-FR" dirty="0"/>
            </a:br>
            <a:r>
              <a:rPr lang="fr-FR" dirty="0"/>
              <a:t>(mouvements </a:t>
            </a:r>
            <a:r>
              <a:rPr lang="fr-FR" b="1" dirty="0"/>
              <a:t>Translatives</a:t>
            </a:r>
            <a:r>
              <a:rPr lang="fr-FR" dirty="0"/>
              <a:t>)</a:t>
            </a:r>
          </a:p>
        </p:txBody>
      </p:sp>
    </p:spTree>
    <p:extLst>
      <p:ext uri="{BB962C8B-B14F-4D97-AF65-F5344CB8AC3E}">
        <p14:creationId xmlns:p14="http://schemas.microsoft.com/office/powerpoint/2010/main" val="2806144295"/>
      </p:ext>
    </p:extLst>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Wisp</Template>
  <TotalTime>1911</TotalTime>
  <Words>406</Words>
  <Application>Microsoft Office PowerPoint</Application>
  <PresentationFormat>Widescreen</PresentationFormat>
  <Paragraphs>122</Paragraphs>
  <Slides>32</Slides>
  <Notes>0</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32</vt:i4>
      </vt:variant>
    </vt:vector>
  </HeadingPairs>
  <TitlesOfParts>
    <vt:vector size="39" baseType="lpstr">
      <vt:lpstr>Arial</vt:lpstr>
      <vt:lpstr>Arial Narrow</vt:lpstr>
      <vt:lpstr>Calibri</vt:lpstr>
      <vt:lpstr>Century Gothic</vt:lpstr>
      <vt:lpstr>Wingdings</vt:lpstr>
      <vt:lpstr>Wingdings 3</vt:lpstr>
      <vt:lpstr>Wisp</vt:lpstr>
      <vt:lpstr>Conception, Modélisation, et Commande d’un manipulateur robotique pour positionner l’actionneur magnétique autour de la tête du patient</vt:lpstr>
      <vt:lpstr>Les objectives du stage</vt:lpstr>
      <vt:lpstr>Conception</vt:lpstr>
      <vt:lpstr>5 DDL : X, Y, Z, Ψ et Φ  </vt:lpstr>
      <vt:lpstr>L’éspace du travail</vt:lpstr>
      <vt:lpstr>Solution pour générer les rotations Ψ et Φ </vt:lpstr>
      <vt:lpstr>PowerPoint Presentation</vt:lpstr>
      <vt:lpstr>PowerPoint Presentation</vt:lpstr>
      <vt:lpstr>Les mouvements translatives</vt:lpstr>
      <vt:lpstr>Solution propose: Structure Delta portée sur la partie sérial </vt:lpstr>
      <vt:lpstr>Autre perspectives</vt:lpstr>
      <vt:lpstr>Avantage</vt:lpstr>
      <vt:lpstr>Impression 3D</vt:lpstr>
      <vt:lpstr>Modélisation </vt:lpstr>
      <vt:lpstr>Modèles Géométriques</vt:lpstr>
      <vt:lpstr>Modèle Géométrique Direct</vt:lpstr>
      <vt:lpstr>Placement de repères</vt:lpstr>
      <vt:lpstr>Deux étapes pour établir le MGD</vt:lpstr>
      <vt:lpstr>Le MGD de la partie parallèle</vt:lpstr>
      <vt:lpstr>Transformation de R1 vers R0 (la partie sérial) </vt:lpstr>
      <vt:lpstr>MGI</vt:lpstr>
      <vt:lpstr>MCD</vt:lpstr>
      <vt:lpstr>MCI</vt:lpstr>
      <vt:lpstr>Modèle dynamique</vt:lpstr>
      <vt:lpstr>Modèle dynamique</vt:lpstr>
      <vt:lpstr>La représentation d’état</vt:lpstr>
      <vt:lpstr>La représentation d’état</vt:lpstr>
      <vt:lpstr>commande none-linéaire en cascade</vt:lpstr>
      <vt:lpstr>commande none-linéaire en cascade</vt:lpstr>
      <vt:lpstr>SimMechanics</vt:lpstr>
      <vt:lpstr>PowerPoint Presentation</vt:lpstr>
      <vt:lpstr>Fin. Merci pour votre attention.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Modélisation</dc:title>
  <dc:creator>NAD</dc:creator>
  <cp:lastModifiedBy>NAD</cp:lastModifiedBy>
  <cp:revision>60</cp:revision>
  <dcterms:created xsi:type="dcterms:W3CDTF">2018-06-11T07:52:32Z</dcterms:created>
  <dcterms:modified xsi:type="dcterms:W3CDTF">2018-06-14T14:15:30Z</dcterms:modified>
</cp:coreProperties>
</file>